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0" r:id="rId3"/>
  </p:sldMasterIdLst>
  <p:notesMasterIdLst>
    <p:notesMasterId r:id="rId40"/>
  </p:notesMasterIdLst>
  <p:sldIdLst>
    <p:sldId id="332" r:id="rId4"/>
    <p:sldId id="276" r:id="rId5"/>
    <p:sldId id="330" r:id="rId6"/>
    <p:sldId id="334" r:id="rId7"/>
    <p:sldId id="326" r:id="rId8"/>
    <p:sldId id="322" r:id="rId9"/>
    <p:sldId id="323" r:id="rId10"/>
    <p:sldId id="324" r:id="rId11"/>
    <p:sldId id="321" r:id="rId12"/>
    <p:sldId id="325" r:id="rId13"/>
    <p:sldId id="328" r:id="rId14"/>
    <p:sldId id="335" r:id="rId15"/>
    <p:sldId id="329" r:id="rId16"/>
    <p:sldId id="327" r:id="rId17"/>
    <p:sldId id="295" r:id="rId18"/>
    <p:sldId id="297" r:id="rId19"/>
    <p:sldId id="296" r:id="rId20"/>
    <p:sldId id="292" r:id="rId21"/>
    <p:sldId id="294" r:id="rId22"/>
    <p:sldId id="293" r:id="rId23"/>
    <p:sldId id="287" r:id="rId24"/>
    <p:sldId id="290" r:id="rId25"/>
    <p:sldId id="286" r:id="rId26"/>
    <p:sldId id="289" r:id="rId27"/>
    <p:sldId id="288" r:id="rId28"/>
    <p:sldId id="300" r:id="rId29"/>
    <p:sldId id="333" r:id="rId30"/>
    <p:sldId id="299" r:id="rId31"/>
    <p:sldId id="298" r:id="rId32"/>
    <p:sldId id="301" r:id="rId33"/>
    <p:sldId id="304" r:id="rId34"/>
    <p:sldId id="331" r:id="rId35"/>
    <p:sldId id="307" r:id="rId36"/>
    <p:sldId id="310" r:id="rId37"/>
    <p:sldId id="308" r:id="rId38"/>
    <p:sldId id="277"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4875314957426668E-2"/>
          <c:y val="3.5535359781527489E-3"/>
          <c:w val="0.7091261349337239"/>
          <c:h val="0.92182220848063956"/>
        </c:manualLayout>
      </c:layout>
      <c:doughnutChart>
        <c:varyColors val="1"/>
        <c:ser>
          <c:idx val="0"/>
          <c:order val="0"/>
          <c:tx>
            <c:strRef>
              <c:f>Feuil1!$B$1</c:f>
              <c:strCache>
                <c:ptCount val="1"/>
                <c:pt idx="0">
                  <c:v>Ventes</c:v>
                </c:pt>
              </c:strCache>
            </c:strRef>
          </c:tx>
          <c:dPt>
            <c:idx val="0"/>
            <c:bubble3D val="0"/>
            <c:extLst>
              <c:ext xmlns:c16="http://schemas.microsoft.com/office/drawing/2014/chart" uri="{C3380CC4-5D6E-409C-BE32-E72D297353CC}">
                <c16:uniqueId val="{00000000-543B-41EB-A27A-8F7D30255763}"/>
              </c:ext>
            </c:extLst>
          </c:dPt>
          <c:dPt>
            <c:idx val="1"/>
            <c:bubble3D val="0"/>
            <c:spPr>
              <a:solidFill>
                <a:srgbClr val="92D050"/>
              </a:solidFill>
              <a:ln>
                <a:noFill/>
              </a:ln>
            </c:spPr>
            <c:extLst>
              <c:ext xmlns:c16="http://schemas.microsoft.com/office/drawing/2014/chart" uri="{C3380CC4-5D6E-409C-BE32-E72D297353CC}">
                <c16:uniqueId val="{00000002-543B-41EB-A27A-8F7D30255763}"/>
              </c:ext>
            </c:extLst>
          </c:dPt>
          <c:dPt>
            <c:idx val="2"/>
            <c:bubble3D val="0"/>
            <c:spPr>
              <a:solidFill>
                <a:srgbClr val="4BB4E6"/>
              </a:solidFill>
              <a:ln>
                <a:noFill/>
              </a:ln>
            </c:spPr>
            <c:extLst>
              <c:ext xmlns:c16="http://schemas.microsoft.com/office/drawing/2014/chart" uri="{C3380CC4-5D6E-409C-BE32-E72D297353CC}">
                <c16:uniqueId val="{00000004-543B-41EB-A27A-8F7D30255763}"/>
              </c:ext>
            </c:extLst>
          </c:dPt>
          <c:dPt>
            <c:idx val="3"/>
            <c:bubble3D val="0"/>
            <c:spPr>
              <a:solidFill>
                <a:srgbClr val="FFB4E6"/>
              </a:solidFill>
            </c:spPr>
            <c:extLst>
              <c:ext xmlns:c16="http://schemas.microsoft.com/office/drawing/2014/chart" uri="{C3380CC4-5D6E-409C-BE32-E72D297353CC}">
                <c16:uniqueId val="{00000006-543B-41EB-A27A-8F7D30255763}"/>
              </c:ext>
            </c:extLst>
          </c:dPt>
          <c:dPt>
            <c:idx val="4"/>
            <c:bubble3D val="0"/>
            <c:spPr>
              <a:solidFill>
                <a:srgbClr val="FFFFFF">
                  <a:lumMod val="85000"/>
                </a:srgbClr>
              </a:solidFill>
            </c:spPr>
            <c:extLst>
              <c:ext xmlns:c16="http://schemas.microsoft.com/office/drawing/2014/chart" uri="{C3380CC4-5D6E-409C-BE32-E72D297353CC}">
                <c16:uniqueId val="{00000008-543B-41EB-A27A-8F7D30255763}"/>
              </c:ext>
            </c:extLst>
          </c:dPt>
          <c:cat>
            <c:strRef>
              <c:f>Feuil1!$A$2:$A$6</c:f>
              <c:strCache>
                <c:ptCount val="5"/>
                <c:pt idx="0">
                  <c:v>DM</c:v>
                </c:pt>
                <c:pt idx="1">
                  <c:v>DA</c:v>
                </c:pt>
                <c:pt idx="2">
                  <c:v>DV</c:v>
                </c:pt>
                <c:pt idx="3">
                  <c:v>DI</c:v>
                </c:pt>
                <c:pt idx="4">
                  <c:v>DP</c:v>
                </c:pt>
              </c:strCache>
            </c:strRef>
          </c:cat>
          <c:val>
            <c:numRef>
              <c:f>Feuil1!$B$2:$B$6</c:f>
              <c:numCache>
                <c:formatCode>General</c:formatCode>
                <c:ptCount val="5"/>
                <c:pt idx="0">
                  <c:v>7.7</c:v>
                </c:pt>
                <c:pt idx="1">
                  <c:v>7</c:v>
                </c:pt>
                <c:pt idx="2">
                  <c:v>1.7</c:v>
                </c:pt>
                <c:pt idx="3">
                  <c:v>1.5</c:v>
                </c:pt>
                <c:pt idx="4">
                  <c:v>2.8</c:v>
                </c:pt>
              </c:numCache>
            </c:numRef>
          </c:val>
          <c:extLst>
            <c:ext xmlns:c16="http://schemas.microsoft.com/office/drawing/2014/chart" uri="{C3380CC4-5D6E-409C-BE32-E72D297353CC}">
              <c16:uniqueId val="{00000009-543B-41EB-A27A-8F7D30255763}"/>
            </c:ext>
          </c:extLst>
        </c:ser>
        <c:dLbls>
          <c:showLegendKey val="0"/>
          <c:showVal val="0"/>
          <c:showCatName val="0"/>
          <c:showSerName val="0"/>
          <c:showPercent val="0"/>
          <c:showBubbleSize val="0"/>
          <c:showLeaderLines val="1"/>
        </c:dLbls>
        <c:firstSliceAng val="0"/>
        <c:holeSize val="50"/>
      </c:doughnutChart>
      <c:spPr>
        <a:solidFill>
          <a:srgbClr val="000000"/>
        </a:solidFill>
      </c:spPr>
    </c:plotArea>
    <c:legend>
      <c:legendPos val="r"/>
      <c:layout>
        <c:manualLayout>
          <c:xMode val="edge"/>
          <c:yMode val="edge"/>
          <c:x val="0.85964495394536455"/>
          <c:y val="0"/>
          <c:w val="0.13035116003066807"/>
          <c:h val="0.98706781146427325"/>
        </c:manualLayout>
      </c:layout>
      <c:overlay val="0"/>
      <c:spPr>
        <a:ln>
          <a:noFill/>
        </a:ln>
      </c:spPr>
    </c:legend>
    <c:plotVisOnly val="1"/>
    <c:dispBlanksAs val="gap"/>
    <c:showDLblsOverMax val="0"/>
  </c:chart>
  <c:spPr>
    <a:noFill/>
    <a:ln>
      <a:noFill/>
    </a:ln>
  </c:spPr>
  <c:txPr>
    <a:bodyPr/>
    <a:lstStyle/>
    <a:p>
      <a:pPr>
        <a:defRPr sz="1800"/>
      </a:pPr>
      <a:endParaRPr lang="fr-FR"/>
    </a:p>
  </c:tx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1E48-B95F-4410-9BF0-683FA9465AFC}" type="doc">
      <dgm:prSet loTypeId="urn:microsoft.com/office/officeart/2005/8/layout/hChevron3" loCatId="process" qsTypeId="urn:microsoft.com/office/officeart/2005/8/quickstyle/simple1" qsCatId="simple" csTypeId="urn:microsoft.com/office/officeart/2005/8/colors/colorful1" csCatId="colorful" phldr="1"/>
      <dgm:spPr/>
    </dgm:pt>
    <dgm:pt modelId="{329FCF56-6D36-4BCA-B547-034EE2D654AF}">
      <dgm:prSet phldrT="[Texte]" custT="1"/>
      <dgm:spPr/>
      <dgm:t>
        <a:bodyPr/>
        <a:lstStyle/>
        <a:p>
          <a:pPr>
            <a:spcBef>
              <a:spcPts val="0"/>
            </a:spcBef>
            <a:spcAft>
              <a:spcPts val="0"/>
            </a:spcAft>
          </a:pPr>
          <a:r>
            <a:rPr lang="fr-FR" sz="1400" b="1">
              <a:latin typeface="Helvetica 55 Roman" panose="020B0604020202020204" pitchFamily="2" charset="0"/>
            </a:rPr>
            <a:t>Sortie officielle du WCAG 1.0</a:t>
          </a:r>
        </a:p>
        <a:p>
          <a:pPr>
            <a:spcBef>
              <a:spcPts val="0"/>
            </a:spcBef>
            <a:spcAft>
              <a:spcPts val="0"/>
            </a:spcAft>
          </a:pPr>
          <a:r>
            <a:rPr lang="fr-FR" sz="1400" b="0">
              <a:latin typeface="Helvetica 55 Roman" panose="020B0604020202020204" pitchFamily="2" charset="0"/>
            </a:rPr>
            <a:t>5 Mai 1999</a:t>
          </a:r>
        </a:p>
      </dgm:t>
    </dgm:pt>
    <dgm:pt modelId="{88D6DF92-542C-4215-98DE-CA1E353D0F43}" type="parTrans" cxnId="{3E9F3911-5916-40BF-AADD-E261E5643AA4}">
      <dgm:prSet/>
      <dgm:spPr/>
      <dgm:t>
        <a:bodyPr/>
        <a:lstStyle/>
        <a:p>
          <a:pPr>
            <a:spcBef>
              <a:spcPts val="0"/>
            </a:spcBef>
            <a:spcAft>
              <a:spcPts val="0"/>
            </a:spcAft>
          </a:pPr>
          <a:endParaRPr lang="fr-FR" sz="1100" b="0">
            <a:latin typeface="Helvetica 55 Roman" panose="020B0604020202020204" pitchFamily="2" charset="0"/>
          </a:endParaRPr>
        </a:p>
      </dgm:t>
    </dgm:pt>
    <dgm:pt modelId="{7A4D750B-41CC-43B8-99B2-49D7EF3EAE4D}" type="sibTrans" cxnId="{3E9F3911-5916-40BF-AADD-E261E5643AA4}">
      <dgm:prSet/>
      <dgm:spPr/>
      <dgm:t>
        <a:bodyPr/>
        <a:lstStyle/>
        <a:p>
          <a:pPr>
            <a:spcBef>
              <a:spcPts val="0"/>
            </a:spcBef>
            <a:spcAft>
              <a:spcPts val="0"/>
            </a:spcAft>
          </a:pPr>
          <a:endParaRPr lang="fr-FR" sz="1100" b="0">
            <a:latin typeface="Helvetica 55 Roman" panose="020B0604020202020204" pitchFamily="2" charset="0"/>
          </a:endParaRPr>
        </a:p>
      </dgm:t>
    </dgm:pt>
    <dgm:pt modelId="{C0B1F250-DFE2-4AA6-9540-83B37E81EBF1}">
      <dgm:prSet phldrT="[Texte]" custT="1"/>
      <dgm:spPr/>
      <dgm:t>
        <a:bodyPr/>
        <a:lstStyle/>
        <a:p>
          <a:pPr>
            <a:spcBef>
              <a:spcPts val="0"/>
            </a:spcBef>
            <a:spcAft>
              <a:spcPts val="0"/>
            </a:spcAft>
          </a:pPr>
          <a:r>
            <a:rPr lang="fr-FR" sz="1400" b="1">
              <a:latin typeface="Helvetica 55 Roman" panose="020B0604020202020204" pitchFamily="2" charset="0"/>
            </a:rPr>
            <a:t>WCAG 2.0</a:t>
          </a:r>
        </a:p>
        <a:p>
          <a:pPr>
            <a:spcBef>
              <a:spcPts val="0"/>
            </a:spcBef>
            <a:spcAft>
              <a:spcPts val="0"/>
            </a:spcAft>
          </a:pPr>
          <a:r>
            <a:rPr lang="fr-FR" sz="1400" b="0">
              <a:latin typeface="Helvetica 55 Roman" panose="020B0604020202020204" pitchFamily="2" charset="0"/>
            </a:rPr>
            <a:t>11 Décembre 2008</a:t>
          </a:r>
        </a:p>
      </dgm:t>
    </dgm:pt>
    <dgm:pt modelId="{49C11307-4615-42DE-B12B-8BE148335E23}" type="parTrans" cxnId="{E9618217-DE4E-4ACA-AF96-136BFEBDD34D}">
      <dgm:prSet/>
      <dgm:spPr/>
      <dgm:t>
        <a:bodyPr/>
        <a:lstStyle/>
        <a:p>
          <a:pPr>
            <a:spcBef>
              <a:spcPts val="0"/>
            </a:spcBef>
            <a:spcAft>
              <a:spcPts val="0"/>
            </a:spcAft>
          </a:pPr>
          <a:endParaRPr lang="fr-FR" sz="1100" b="0">
            <a:latin typeface="Helvetica 55 Roman" panose="020B0604020202020204" pitchFamily="2" charset="0"/>
          </a:endParaRPr>
        </a:p>
      </dgm:t>
    </dgm:pt>
    <dgm:pt modelId="{49F4F9F5-EDD1-422D-847C-32387391B78A}" type="sibTrans" cxnId="{E9618217-DE4E-4ACA-AF96-136BFEBDD34D}">
      <dgm:prSet/>
      <dgm:spPr/>
      <dgm:t>
        <a:bodyPr/>
        <a:lstStyle/>
        <a:p>
          <a:pPr>
            <a:spcBef>
              <a:spcPts val="0"/>
            </a:spcBef>
            <a:spcAft>
              <a:spcPts val="0"/>
            </a:spcAft>
          </a:pPr>
          <a:endParaRPr lang="fr-FR" sz="1100" b="0">
            <a:latin typeface="Helvetica 55 Roman" panose="020B0604020202020204" pitchFamily="2" charset="0"/>
          </a:endParaRPr>
        </a:p>
      </dgm:t>
    </dgm:pt>
    <dgm:pt modelId="{FB4ACBF7-4D20-4EE0-A728-A8D1C7976EBB}">
      <dgm:prSet phldrT="[Texte]" custT="1"/>
      <dgm:spPr>
        <a:solidFill>
          <a:schemeClr val="accent1"/>
        </a:solidFill>
      </dgm:spPr>
      <dgm:t>
        <a:bodyPr/>
        <a:lstStyle/>
        <a:p>
          <a:pPr>
            <a:spcBef>
              <a:spcPts val="0"/>
            </a:spcBef>
            <a:spcAft>
              <a:spcPts val="0"/>
            </a:spcAft>
          </a:pPr>
          <a:r>
            <a:rPr lang="fr-FR" sz="1400" b="1">
              <a:latin typeface="Helvetica 55 Roman" panose="020B0604020202020204" pitchFamily="2" charset="0"/>
            </a:rPr>
            <a:t>WCAG 2.2</a:t>
          </a:r>
        </a:p>
        <a:p>
          <a:pPr>
            <a:spcBef>
              <a:spcPts val="0"/>
            </a:spcBef>
            <a:spcAft>
              <a:spcPts val="0"/>
            </a:spcAft>
          </a:pPr>
          <a:r>
            <a:rPr lang="fr-FR" sz="1400" b="0">
              <a:latin typeface="Helvetica 55 Roman" panose="020B0604020202020204" pitchFamily="2" charset="0"/>
            </a:rPr>
            <a:t>Fin 2022</a:t>
          </a:r>
        </a:p>
        <a:p>
          <a:pPr>
            <a:spcBef>
              <a:spcPts val="0"/>
            </a:spcBef>
            <a:spcAft>
              <a:spcPts val="0"/>
            </a:spcAft>
          </a:pPr>
          <a:endParaRPr lang="fr-FR" sz="1100" b="0">
            <a:latin typeface="Helvetica 55 Roman" panose="020B0604020202020204" pitchFamily="2" charset="0"/>
          </a:endParaRPr>
        </a:p>
      </dgm:t>
    </dgm:pt>
    <dgm:pt modelId="{FE1BEA1E-9B56-4350-8E3D-4E076F01A388}" type="parTrans" cxnId="{9359B502-70B2-410E-A92F-B242569A64D1}">
      <dgm:prSet/>
      <dgm:spPr/>
      <dgm:t>
        <a:bodyPr/>
        <a:lstStyle/>
        <a:p>
          <a:pPr>
            <a:spcBef>
              <a:spcPts val="0"/>
            </a:spcBef>
            <a:spcAft>
              <a:spcPts val="0"/>
            </a:spcAft>
          </a:pPr>
          <a:endParaRPr lang="fr-FR" sz="1100" b="0">
            <a:latin typeface="Helvetica 55 Roman" panose="020B0604020202020204" pitchFamily="2" charset="0"/>
          </a:endParaRPr>
        </a:p>
      </dgm:t>
    </dgm:pt>
    <dgm:pt modelId="{7F323DA7-0A8E-43AF-A39B-4135EA484967}" type="sibTrans" cxnId="{9359B502-70B2-410E-A92F-B242569A64D1}">
      <dgm:prSet/>
      <dgm:spPr/>
      <dgm:t>
        <a:bodyPr/>
        <a:lstStyle/>
        <a:p>
          <a:pPr>
            <a:spcBef>
              <a:spcPts val="0"/>
            </a:spcBef>
            <a:spcAft>
              <a:spcPts val="0"/>
            </a:spcAft>
          </a:pPr>
          <a:endParaRPr lang="fr-FR" sz="1100" b="0">
            <a:latin typeface="Helvetica 55 Roman" panose="020B0604020202020204" pitchFamily="2" charset="0"/>
          </a:endParaRPr>
        </a:p>
      </dgm:t>
    </dgm:pt>
    <dgm:pt modelId="{9C179595-3ABE-4CDF-BE0D-FC61784D9816}">
      <dgm:prSet custT="1"/>
      <dgm:spPr/>
      <dgm:t>
        <a:bodyPr/>
        <a:lstStyle/>
        <a:p>
          <a:pPr>
            <a:spcBef>
              <a:spcPts val="0"/>
            </a:spcBef>
            <a:spcAft>
              <a:spcPts val="0"/>
            </a:spcAft>
          </a:pPr>
          <a:r>
            <a:rPr lang="fr-FR" sz="1400" b="1">
              <a:latin typeface="Helvetica 55 Roman" panose="020B0604020202020204" pitchFamily="2" charset="0"/>
            </a:rPr>
            <a:t>WCAG 2.1</a:t>
          </a:r>
        </a:p>
        <a:p>
          <a:pPr>
            <a:spcBef>
              <a:spcPts val="0"/>
            </a:spcBef>
            <a:spcAft>
              <a:spcPts val="0"/>
            </a:spcAft>
          </a:pPr>
          <a:r>
            <a:rPr lang="fr-FR" sz="1400" b="0">
              <a:latin typeface="Helvetica 55 Roman" panose="020B0604020202020204" pitchFamily="2" charset="0"/>
            </a:rPr>
            <a:t>5 Juin 2018</a:t>
          </a:r>
        </a:p>
      </dgm:t>
    </dgm:pt>
    <dgm:pt modelId="{737079DC-6AEE-4DAF-9D3D-F4000BAEB47E}" type="parTrans" cxnId="{971D737C-6DB9-497F-9F2D-9BFDF63FCEC6}">
      <dgm:prSet/>
      <dgm:spPr/>
      <dgm:t>
        <a:bodyPr/>
        <a:lstStyle/>
        <a:p>
          <a:pPr>
            <a:spcBef>
              <a:spcPts val="0"/>
            </a:spcBef>
            <a:spcAft>
              <a:spcPts val="0"/>
            </a:spcAft>
          </a:pPr>
          <a:endParaRPr lang="fr-FR" sz="1100" b="0">
            <a:latin typeface="Helvetica 55 Roman" panose="020B0604020202020204" pitchFamily="2" charset="0"/>
          </a:endParaRPr>
        </a:p>
      </dgm:t>
    </dgm:pt>
    <dgm:pt modelId="{223D4A91-FCAC-4626-95BF-2F59865E4A44}" type="sibTrans" cxnId="{971D737C-6DB9-497F-9F2D-9BFDF63FCEC6}">
      <dgm:prSet/>
      <dgm:spPr/>
      <dgm:t>
        <a:bodyPr/>
        <a:lstStyle/>
        <a:p>
          <a:pPr>
            <a:spcBef>
              <a:spcPts val="0"/>
            </a:spcBef>
            <a:spcAft>
              <a:spcPts val="0"/>
            </a:spcAft>
          </a:pPr>
          <a:endParaRPr lang="fr-FR" sz="1100" b="0">
            <a:latin typeface="Helvetica 55 Roman" panose="020B0604020202020204" pitchFamily="2" charset="0"/>
          </a:endParaRPr>
        </a:p>
      </dgm:t>
    </dgm:pt>
    <dgm:pt modelId="{2B38927C-74EF-47CE-923A-BBC55DE8DD68}" type="pres">
      <dgm:prSet presAssocID="{AF901E48-B95F-4410-9BF0-683FA9465AFC}" presName="Name0" presStyleCnt="0">
        <dgm:presLayoutVars>
          <dgm:dir/>
          <dgm:resizeHandles val="exact"/>
        </dgm:presLayoutVars>
      </dgm:prSet>
      <dgm:spPr/>
    </dgm:pt>
    <dgm:pt modelId="{C5EAC761-83D4-48A8-84BC-8F0A571639ED}" type="pres">
      <dgm:prSet presAssocID="{329FCF56-6D36-4BCA-B547-034EE2D654AF}" presName="parTxOnly" presStyleLbl="node1" presStyleIdx="0" presStyleCnt="4">
        <dgm:presLayoutVars>
          <dgm:bulletEnabled val="1"/>
        </dgm:presLayoutVars>
      </dgm:prSet>
      <dgm:spPr/>
    </dgm:pt>
    <dgm:pt modelId="{234D578E-D95A-40E2-83B3-754DC84D9E95}" type="pres">
      <dgm:prSet presAssocID="{7A4D750B-41CC-43B8-99B2-49D7EF3EAE4D}" presName="parSpace" presStyleCnt="0"/>
      <dgm:spPr/>
    </dgm:pt>
    <dgm:pt modelId="{EEF4253C-0B15-447E-92A3-E378331FC5FF}" type="pres">
      <dgm:prSet presAssocID="{C0B1F250-DFE2-4AA6-9540-83B37E81EBF1}" presName="parTxOnly" presStyleLbl="node1" presStyleIdx="1" presStyleCnt="4">
        <dgm:presLayoutVars>
          <dgm:bulletEnabled val="1"/>
        </dgm:presLayoutVars>
      </dgm:prSet>
      <dgm:spPr/>
    </dgm:pt>
    <dgm:pt modelId="{4FB13206-83D6-4E3B-8846-AFEEE3C91E6D}" type="pres">
      <dgm:prSet presAssocID="{49F4F9F5-EDD1-422D-847C-32387391B78A}" presName="parSpace" presStyleCnt="0"/>
      <dgm:spPr/>
    </dgm:pt>
    <dgm:pt modelId="{DBBC67CC-F6DE-4ADB-80E2-BD8863F43568}" type="pres">
      <dgm:prSet presAssocID="{9C179595-3ABE-4CDF-BE0D-FC61784D9816}" presName="parTxOnly" presStyleLbl="node1" presStyleIdx="2" presStyleCnt="4">
        <dgm:presLayoutVars>
          <dgm:bulletEnabled val="1"/>
        </dgm:presLayoutVars>
      </dgm:prSet>
      <dgm:spPr/>
    </dgm:pt>
    <dgm:pt modelId="{72D7E512-CCEA-4938-81A2-B95FEA91BD9E}" type="pres">
      <dgm:prSet presAssocID="{223D4A91-FCAC-4626-95BF-2F59865E4A44}" presName="parSpace" presStyleCnt="0"/>
      <dgm:spPr/>
    </dgm:pt>
    <dgm:pt modelId="{FEFDFA67-E3E1-40CE-9957-A98B143F6806}" type="pres">
      <dgm:prSet presAssocID="{FB4ACBF7-4D20-4EE0-A728-A8D1C7976EBB}" presName="parTxOnly" presStyleLbl="node1" presStyleIdx="3" presStyleCnt="4">
        <dgm:presLayoutVars>
          <dgm:bulletEnabled val="1"/>
        </dgm:presLayoutVars>
      </dgm:prSet>
      <dgm:spPr/>
    </dgm:pt>
  </dgm:ptLst>
  <dgm:cxnLst>
    <dgm:cxn modelId="{9359B502-70B2-410E-A92F-B242569A64D1}" srcId="{AF901E48-B95F-4410-9BF0-683FA9465AFC}" destId="{FB4ACBF7-4D20-4EE0-A728-A8D1C7976EBB}" srcOrd="3" destOrd="0" parTransId="{FE1BEA1E-9B56-4350-8E3D-4E076F01A388}" sibTransId="{7F323DA7-0A8E-43AF-A39B-4135EA484967}"/>
    <dgm:cxn modelId="{9BBDAD04-8722-4306-BB1F-49F8301BE5A9}" type="presOf" srcId="{C0B1F250-DFE2-4AA6-9540-83B37E81EBF1}" destId="{EEF4253C-0B15-447E-92A3-E378331FC5FF}" srcOrd="0" destOrd="0" presId="urn:microsoft.com/office/officeart/2005/8/layout/hChevron3"/>
    <dgm:cxn modelId="{3E9F3911-5916-40BF-AADD-E261E5643AA4}" srcId="{AF901E48-B95F-4410-9BF0-683FA9465AFC}" destId="{329FCF56-6D36-4BCA-B547-034EE2D654AF}" srcOrd="0" destOrd="0" parTransId="{88D6DF92-542C-4215-98DE-CA1E353D0F43}" sibTransId="{7A4D750B-41CC-43B8-99B2-49D7EF3EAE4D}"/>
    <dgm:cxn modelId="{E9618217-DE4E-4ACA-AF96-136BFEBDD34D}" srcId="{AF901E48-B95F-4410-9BF0-683FA9465AFC}" destId="{C0B1F250-DFE2-4AA6-9540-83B37E81EBF1}" srcOrd="1" destOrd="0" parTransId="{49C11307-4615-42DE-B12B-8BE148335E23}" sibTransId="{49F4F9F5-EDD1-422D-847C-32387391B78A}"/>
    <dgm:cxn modelId="{20465C35-7B92-4099-BB42-087D84E5B3B7}" type="presOf" srcId="{9C179595-3ABE-4CDF-BE0D-FC61784D9816}" destId="{DBBC67CC-F6DE-4ADB-80E2-BD8863F43568}" srcOrd="0" destOrd="0" presId="urn:microsoft.com/office/officeart/2005/8/layout/hChevron3"/>
    <dgm:cxn modelId="{D3D5B761-88E9-45A8-8358-B4146D31D1BB}" type="presOf" srcId="{FB4ACBF7-4D20-4EE0-A728-A8D1C7976EBB}" destId="{FEFDFA67-E3E1-40CE-9957-A98B143F6806}" srcOrd="0" destOrd="0" presId="urn:microsoft.com/office/officeart/2005/8/layout/hChevron3"/>
    <dgm:cxn modelId="{E0234C74-2C92-4978-A98E-607FF73EE443}" type="presOf" srcId="{329FCF56-6D36-4BCA-B547-034EE2D654AF}" destId="{C5EAC761-83D4-48A8-84BC-8F0A571639ED}" srcOrd="0" destOrd="0" presId="urn:microsoft.com/office/officeart/2005/8/layout/hChevron3"/>
    <dgm:cxn modelId="{971D737C-6DB9-497F-9F2D-9BFDF63FCEC6}" srcId="{AF901E48-B95F-4410-9BF0-683FA9465AFC}" destId="{9C179595-3ABE-4CDF-BE0D-FC61784D9816}" srcOrd="2" destOrd="0" parTransId="{737079DC-6AEE-4DAF-9D3D-F4000BAEB47E}" sibTransId="{223D4A91-FCAC-4626-95BF-2F59865E4A44}"/>
    <dgm:cxn modelId="{7AB9ECC5-DB1C-4E00-A7BF-3EA6C2359D87}" type="presOf" srcId="{AF901E48-B95F-4410-9BF0-683FA9465AFC}" destId="{2B38927C-74EF-47CE-923A-BBC55DE8DD68}" srcOrd="0" destOrd="0" presId="urn:microsoft.com/office/officeart/2005/8/layout/hChevron3"/>
    <dgm:cxn modelId="{862BAD14-EAAD-4727-8619-535855937835}" type="presParOf" srcId="{2B38927C-74EF-47CE-923A-BBC55DE8DD68}" destId="{C5EAC761-83D4-48A8-84BC-8F0A571639ED}" srcOrd="0" destOrd="0" presId="urn:microsoft.com/office/officeart/2005/8/layout/hChevron3"/>
    <dgm:cxn modelId="{9D3DBA2B-0619-4779-AD5D-D13AB6DEE075}" type="presParOf" srcId="{2B38927C-74EF-47CE-923A-BBC55DE8DD68}" destId="{234D578E-D95A-40E2-83B3-754DC84D9E95}" srcOrd="1" destOrd="0" presId="urn:microsoft.com/office/officeart/2005/8/layout/hChevron3"/>
    <dgm:cxn modelId="{31BB357A-C25E-40ED-AAB5-86F6E72BAF0F}" type="presParOf" srcId="{2B38927C-74EF-47CE-923A-BBC55DE8DD68}" destId="{EEF4253C-0B15-447E-92A3-E378331FC5FF}" srcOrd="2" destOrd="0" presId="urn:microsoft.com/office/officeart/2005/8/layout/hChevron3"/>
    <dgm:cxn modelId="{F6FABFBC-26EE-45EF-B57A-47C90F83B29B}" type="presParOf" srcId="{2B38927C-74EF-47CE-923A-BBC55DE8DD68}" destId="{4FB13206-83D6-4E3B-8846-AFEEE3C91E6D}" srcOrd="3" destOrd="0" presId="urn:microsoft.com/office/officeart/2005/8/layout/hChevron3"/>
    <dgm:cxn modelId="{9CE7E5D5-0AE1-43B3-938C-EBD3A300F8FB}" type="presParOf" srcId="{2B38927C-74EF-47CE-923A-BBC55DE8DD68}" destId="{DBBC67CC-F6DE-4ADB-80E2-BD8863F43568}" srcOrd="4" destOrd="0" presId="urn:microsoft.com/office/officeart/2005/8/layout/hChevron3"/>
    <dgm:cxn modelId="{703FF257-315D-452A-8726-B5FC17847C88}" type="presParOf" srcId="{2B38927C-74EF-47CE-923A-BBC55DE8DD68}" destId="{72D7E512-CCEA-4938-81A2-B95FEA91BD9E}" srcOrd="5" destOrd="0" presId="urn:microsoft.com/office/officeart/2005/8/layout/hChevron3"/>
    <dgm:cxn modelId="{D0DF5852-FB50-4764-8056-0ABED002F4DC}" type="presParOf" srcId="{2B38927C-74EF-47CE-923A-BBC55DE8DD68}" destId="{FEFDFA67-E3E1-40CE-9957-A98B143F680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AC761-83D4-48A8-84BC-8F0A571639ED}">
      <dsp:nvSpPr>
        <dsp:cNvPr id="0" name=""/>
        <dsp:cNvSpPr/>
      </dsp:nvSpPr>
      <dsp:spPr>
        <a:xfrm>
          <a:off x="3150" y="567963"/>
          <a:ext cx="3160851" cy="12643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ts val="0"/>
            </a:spcAft>
            <a:buNone/>
          </a:pPr>
          <a:r>
            <a:rPr lang="fr-FR" sz="1400" b="1" kern="1200">
              <a:latin typeface="Helvetica 55 Roman" panose="020B0604020202020204" pitchFamily="2" charset="0"/>
            </a:rPr>
            <a:t>Sortie officielle du WCAG 1.0</a:t>
          </a:r>
        </a:p>
        <a:p>
          <a:pPr marL="0" lvl="0" indent="0" algn="ctr" defTabSz="622300">
            <a:lnSpc>
              <a:spcPct val="90000"/>
            </a:lnSpc>
            <a:spcBef>
              <a:spcPct val="0"/>
            </a:spcBef>
            <a:spcAft>
              <a:spcPts val="0"/>
            </a:spcAft>
            <a:buNone/>
          </a:pPr>
          <a:r>
            <a:rPr lang="fr-FR" sz="1400" b="0" kern="1200">
              <a:latin typeface="Helvetica 55 Roman" panose="020B0604020202020204" pitchFamily="2" charset="0"/>
            </a:rPr>
            <a:t>5 Mai 1999</a:t>
          </a:r>
        </a:p>
      </dsp:txBody>
      <dsp:txXfrm>
        <a:off x="3150" y="567963"/>
        <a:ext cx="2844766" cy="1264340"/>
      </dsp:txXfrm>
    </dsp:sp>
    <dsp:sp modelId="{EEF4253C-0B15-447E-92A3-E378331FC5FF}">
      <dsp:nvSpPr>
        <dsp:cNvPr id="0" name=""/>
        <dsp:cNvSpPr/>
      </dsp:nvSpPr>
      <dsp:spPr>
        <a:xfrm>
          <a:off x="2531831" y="567963"/>
          <a:ext cx="3160851" cy="126434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ts val="0"/>
            </a:spcAft>
            <a:buNone/>
          </a:pPr>
          <a:r>
            <a:rPr lang="fr-FR" sz="1400" b="1" kern="1200">
              <a:latin typeface="Helvetica 55 Roman" panose="020B0604020202020204" pitchFamily="2" charset="0"/>
            </a:rPr>
            <a:t>WCAG 2.0</a:t>
          </a:r>
        </a:p>
        <a:p>
          <a:pPr marL="0" lvl="0" indent="0" algn="ctr" defTabSz="622300">
            <a:lnSpc>
              <a:spcPct val="90000"/>
            </a:lnSpc>
            <a:spcBef>
              <a:spcPct val="0"/>
            </a:spcBef>
            <a:spcAft>
              <a:spcPts val="0"/>
            </a:spcAft>
            <a:buNone/>
          </a:pPr>
          <a:r>
            <a:rPr lang="fr-FR" sz="1400" b="0" kern="1200">
              <a:latin typeface="Helvetica 55 Roman" panose="020B0604020202020204" pitchFamily="2" charset="0"/>
            </a:rPr>
            <a:t>11 Décembre 2008</a:t>
          </a:r>
        </a:p>
      </dsp:txBody>
      <dsp:txXfrm>
        <a:off x="3164001" y="567963"/>
        <a:ext cx="1896511" cy="1264340"/>
      </dsp:txXfrm>
    </dsp:sp>
    <dsp:sp modelId="{DBBC67CC-F6DE-4ADB-80E2-BD8863F43568}">
      <dsp:nvSpPr>
        <dsp:cNvPr id="0" name=""/>
        <dsp:cNvSpPr/>
      </dsp:nvSpPr>
      <dsp:spPr>
        <a:xfrm>
          <a:off x="5060512" y="567963"/>
          <a:ext cx="3160851" cy="126434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ts val="0"/>
            </a:spcAft>
            <a:buNone/>
          </a:pPr>
          <a:r>
            <a:rPr lang="fr-FR" sz="1400" b="1" kern="1200">
              <a:latin typeface="Helvetica 55 Roman" panose="020B0604020202020204" pitchFamily="2" charset="0"/>
            </a:rPr>
            <a:t>WCAG 2.1</a:t>
          </a:r>
        </a:p>
        <a:p>
          <a:pPr marL="0" lvl="0" indent="0" algn="ctr" defTabSz="622300">
            <a:lnSpc>
              <a:spcPct val="90000"/>
            </a:lnSpc>
            <a:spcBef>
              <a:spcPct val="0"/>
            </a:spcBef>
            <a:spcAft>
              <a:spcPts val="0"/>
            </a:spcAft>
            <a:buNone/>
          </a:pPr>
          <a:r>
            <a:rPr lang="fr-FR" sz="1400" b="0" kern="1200">
              <a:latin typeface="Helvetica 55 Roman" panose="020B0604020202020204" pitchFamily="2" charset="0"/>
            </a:rPr>
            <a:t>5 Juin 2018</a:t>
          </a:r>
        </a:p>
      </dsp:txBody>
      <dsp:txXfrm>
        <a:off x="5692682" y="567963"/>
        <a:ext cx="1896511" cy="1264340"/>
      </dsp:txXfrm>
    </dsp:sp>
    <dsp:sp modelId="{FEFDFA67-E3E1-40CE-9957-A98B143F6806}">
      <dsp:nvSpPr>
        <dsp:cNvPr id="0" name=""/>
        <dsp:cNvSpPr/>
      </dsp:nvSpPr>
      <dsp:spPr>
        <a:xfrm>
          <a:off x="7589193" y="567963"/>
          <a:ext cx="3160851" cy="126434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ts val="0"/>
            </a:spcAft>
            <a:buNone/>
          </a:pPr>
          <a:r>
            <a:rPr lang="fr-FR" sz="1400" b="1" kern="1200">
              <a:latin typeface="Helvetica 55 Roman" panose="020B0604020202020204" pitchFamily="2" charset="0"/>
            </a:rPr>
            <a:t>WCAG 2.2</a:t>
          </a:r>
        </a:p>
        <a:p>
          <a:pPr marL="0" lvl="0" indent="0" algn="ctr" defTabSz="622300">
            <a:lnSpc>
              <a:spcPct val="90000"/>
            </a:lnSpc>
            <a:spcBef>
              <a:spcPct val="0"/>
            </a:spcBef>
            <a:spcAft>
              <a:spcPts val="0"/>
            </a:spcAft>
            <a:buNone/>
          </a:pPr>
          <a:r>
            <a:rPr lang="fr-FR" sz="1400" b="0" kern="1200">
              <a:latin typeface="Helvetica 55 Roman" panose="020B0604020202020204" pitchFamily="2" charset="0"/>
            </a:rPr>
            <a:t>Fin 2022</a:t>
          </a:r>
        </a:p>
        <a:p>
          <a:pPr marL="0" lvl="0" indent="0" algn="ctr" defTabSz="622300">
            <a:lnSpc>
              <a:spcPct val="90000"/>
            </a:lnSpc>
            <a:spcBef>
              <a:spcPct val="0"/>
            </a:spcBef>
            <a:spcAft>
              <a:spcPts val="0"/>
            </a:spcAft>
            <a:buNone/>
          </a:pPr>
          <a:endParaRPr lang="fr-FR" sz="1100" b="0" kern="1200">
            <a:latin typeface="Helvetica 55 Roman" panose="020B0604020202020204" pitchFamily="2" charset="0"/>
          </a:endParaRPr>
        </a:p>
      </dsp:txBody>
      <dsp:txXfrm>
        <a:off x="8221363" y="567963"/>
        <a:ext cx="1896511" cy="126434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drawing1.xml><?xml version="1.0" encoding="utf-8"?>
<c:userShapes xmlns:c="http://schemas.openxmlformats.org/drawingml/2006/chart">
  <cdr:relSizeAnchor xmlns:cdr="http://schemas.openxmlformats.org/drawingml/2006/chartDrawing">
    <cdr:from>
      <cdr:x>0.16082</cdr:x>
      <cdr:y>0.22447</cdr:y>
    </cdr:from>
    <cdr:to>
      <cdr:x>0.25853</cdr:x>
      <cdr:y>0.37105</cdr:y>
    </cdr:to>
    <cdr:pic>
      <cdr:nvPicPr>
        <cdr:cNvPr id="2" name="Picture 3" descr="C:\Users\mkvw7858\Downloads\accessibility_cognition.png">
          <a:extLst xmlns:a="http://schemas.openxmlformats.org/drawingml/2006/main">
            <a:ext uri="{FF2B5EF4-FFF2-40B4-BE49-F238E27FC236}">
              <a16:creationId xmlns:a16="http://schemas.microsoft.com/office/drawing/2014/main" id="{284F8753-BF25-4054-86F6-C5FECA2438BC}"/>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747149" y="802248"/>
          <a:ext cx="453948" cy="523863"/>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090F4-73EF-40AB-85CA-BD880243EA6A}" type="datetimeFigureOut">
              <a:rPr lang="fr-FR" smtClean="0"/>
              <a:t>09/10/2022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A4BD0-0DDB-4856-942B-57F69AF10476}" type="slidenum">
              <a:rPr lang="fr-FR" smtClean="0"/>
              <a:t>‹N°›</a:t>
            </a:fld>
            <a:endParaRPr lang="fr-FR"/>
          </a:p>
        </p:txBody>
      </p:sp>
    </p:spTree>
    <p:extLst>
      <p:ext uri="{BB962C8B-B14F-4D97-AF65-F5344CB8AC3E}">
        <p14:creationId xmlns:p14="http://schemas.microsoft.com/office/powerpoint/2010/main" val="2900796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t>
            </a:r>
            <a:r>
              <a:rPr lang="fr-FR" err="1"/>
              <a:t>Chains</a:t>
            </a:r>
            <a:endParaRPr lang="fr-FR"/>
          </a:p>
          <a:p>
            <a:r>
              <a:rPr lang="fr-FR"/>
              <a:t>@Chaînes de valeur</a:t>
            </a:r>
          </a:p>
        </p:txBody>
      </p:sp>
    </p:spTree>
    <p:extLst>
      <p:ext uri="{BB962C8B-B14F-4D97-AF65-F5344CB8AC3E}">
        <p14:creationId xmlns:p14="http://schemas.microsoft.com/office/powerpoint/2010/main" val="30902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15</a:t>
            </a:fld>
            <a:endParaRPr lang="fr-FR"/>
          </a:p>
        </p:txBody>
      </p:sp>
    </p:spTree>
    <p:extLst>
      <p:ext uri="{BB962C8B-B14F-4D97-AF65-F5344CB8AC3E}">
        <p14:creationId xmlns:p14="http://schemas.microsoft.com/office/powerpoint/2010/main" val="395097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19</a:t>
            </a:fld>
            <a:endParaRPr lang="fr-FR"/>
          </a:p>
        </p:txBody>
      </p:sp>
    </p:spTree>
    <p:extLst>
      <p:ext uri="{BB962C8B-B14F-4D97-AF65-F5344CB8AC3E}">
        <p14:creationId xmlns:p14="http://schemas.microsoft.com/office/powerpoint/2010/main" val="259649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21</a:t>
            </a:fld>
            <a:endParaRPr lang="fr-FR"/>
          </a:p>
        </p:txBody>
      </p:sp>
    </p:spTree>
    <p:extLst>
      <p:ext uri="{BB962C8B-B14F-4D97-AF65-F5344CB8AC3E}">
        <p14:creationId xmlns:p14="http://schemas.microsoft.com/office/powerpoint/2010/main" val="107417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24</a:t>
            </a:fld>
            <a:endParaRPr lang="fr-FR"/>
          </a:p>
        </p:txBody>
      </p:sp>
    </p:spTree>
    <p:extLst>
      <p:ext uri="{BB962C8B-B14F-4D97-AF65-F5344CB8AC3E}">
        <p14:creationId xmlns:p14="http://schemas.microsoft.com/office/powerpoint/2010/main" val="153582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29</a:t>
            </a:fld>
            <a:endParaRPr lang="fr-FR"/>
          </a:p>
        </p:txBody>
      </p:sp>
    </p:spTree>
    <p:extLst>
      <p:ext uri="{BB962C8B-B14F-4D97-AF65-F5344CB8AC3E}">
        <p14:creationId xmlns:p14="http://schemas.microsoft.com/office/powerpoint/2010/main" val="3358795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31</a:t>
            </a:fld>
            <a:endParaRPr lang="fr-FR"/>
          </a:p>
        </p:txBody>
      </p:sp>
    </p:spTree>
    <p:extLst>
      <p:ext uri="{BB962C8B-B14F-4D97-AF65-F5344CB8AC3E}">
        <p14:creationId xmlns:p14="http://schemas.microsoft.com/office/powerpoint/2010/main" val="383002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A3A4BD0-0DDB-4856-942B-57F69AF10476}" type="slidenum">
              <a:rPr lang="fr-FR" smtClean="0"/>
              <a:t>34</a:t>
            </a:fld>
            <a:endParaRPr lang="fr-FR"/>
          </a:p>
        </p:txBody>
      </p:sp>
    </p:spTree>
    <p:extLst>
      <p:ext uri="{BB962C8B-B14F-4D97-AF65-F5344CB8AC3E}">
        <p14:creationId xmlns:p14="http://schemas.microsoft.com/office/powerpoint/2010/main" val="3156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1901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ire de la présentation">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2968" y="452967"/>
            <a:ext cx="7776633" cy="4614333"/>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a:latin typeface="Helvetica 75 Bold" panose="020B0804020202020204" pitchFamily="34" charset="0"/>
              </a:defRPr>
            </a:lvl2pPr>
          </a:lstStyle>
          <a:p>
            <a:pPr lvl="0"/>
            <a:r>
              <a:rPr lang="en-US"/>
              <a:t>Click to edit Master text styles</a:t>
            </a:r>
          </a:p>
          <a:p>
            <a:pPr lvl="1"/>
            <a:r>
              <a:rPr lang="en-US"/>
              <a:t>Second level</a:t>
            </a:r>
          </a:p>
        </p:txBody>
      </p:sp>
      <p:sp>
        <p:nvSpPr>
          <p:cNvPr id="3" name="Text Placeholder 2"/>
          <p:cNvSpPr>
            <a:spLocks noGrp="1"/>
          </p:cNvSpPr>
          <p:nvPr>
            <p:ph type="body" sz="quarter" idx="12"/>
          </p:nvPr>
        </p:nvSpPr>
        <p:spPr>
          <a:xfrm>
            <a:off x="8678334" y="452967"/>
            <a:ext cx="3069167" cy="4614333"/>
          </a:xfrm>
        </p:spPr>
        <p:txBody>
          <a:bodyPr tIns="109728"/>
          <a:lstStyle>
            <a:lvl1pPr>
              <a:spcAft>
                <a:spcPts val="3200"/>
              </a:spcAft>
              <a:defRPr>
                <a:latin typeface="Helvetica 75 Bold" panose="020B0804020202020204" pitchFamily="34" charset="0"/>
              </a:defRPr>
            </a:lvl1pPr>
            <a:lvl2pPr>
              <a:spcAft>
                <a:spcPts val="3200"/>
              </a:spcAft>
              <a:defRPr>
                <a:latin typeface="Helvetica 75 Bold" panose="020B0804020202020204" pitchFamily="34" charset="0"/>
              </a:defRPr>
            </a:lvl2pPr>
          </a:lstStyle>
          <a:p>
            <a:pPr lvl="0"/>
            <a:r>
              <a:rPr lang="en-US"/>
              <a:t>Click to edit Master text styles</a:t>
            </a:r>
          </a:p>
          <a:p>
            <a:pPr lvl="1"/>
            <a:r>
              <a:rPr lang="en-US"/>
              <a:t>Second level</a:t>
            </a:r>
          </a:p>
        </p:txBody>
      </p:sp>
      <p:grpSp>
        <p:nvGrpSpPr>
          <p:cNvPr id="2" name="Group 1"/>
          <p:cNvGrpSpPr/>
          <p:nvPr userDrawn="1"/>
        </p:nvGrpSpPr>
        <p:grpSpPr>
          <a:xfrm>
            <a:off x="452967" y="5509685"/>
            <a:ext cx="2497668" cy="910167"/>
            <a:chOff x="339725" y="4132263"/>
            <a:chExt cx="1873251" cy="682625"/>
          </a:xfrm>
        </p:grpSpPr>
        <p:grpSp>
          <p:nvGrpSpPr>
            <p:cNvPr id="34" name="Group 33"/>
            <p:cNvGrpSpPr/>
            <p:nvPr userDrawn="1"/>
          </p:nvGrpSpPr>
          <p:grpSpPr>
            <a:xfrm>
              <a:off x="339725" y="4132263"/>
              <a:ext cx="674688" cy="677863"/>
              <a:chOff x="339725" y="4132263"/>
              <a:chExt cx="674688" cy="677863"/>
            </a:xfrm>
          </p:grpSpPr>
          <p:sp>
            <p:nvSpPr>
              <p:cNvPr id="80" name="Rectangle 7"/>
              <p:cNvSpPr>
                <a:spLocks noChangeArrowheads="1"/>
              </p:cNvSpPr>
              <p:nvPr userDrawn="1"/>
            </p:nvSpPr>
            <p:spPr bwMode="auto">
              <a:xfrm>
                <a:off x="339725" y="4132263"/>
                <a:ext cx="674688" cy="67786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1" name="Freeform 8"/>
              <p:cNvSpPr>
                <a:spLocks noEditPoints="1"/>
              </p:cNvSpPr>
              <p:nvPr userDrawn="1"/>
            </p:nvSpPr>
            <p:spPr bwMode="auto">
              <a:xfrm>
                <a:off x="546100" y="4656138"/>
                <a:ext cx="82550" cy="98425"/>
              </a:xfrm>
              <a:custGeom>
                <a:avLst/>
                <a:gdLst>
                  <a:gd name="T0" fmla="*/ 46 w 65"/>
                  <a:gd name="T1" fmla="*/ 69 h 76"/>
                  <a:gd name="T2" fmla="*/ 22 w 65"/>
                  <a:gd name="T3" fmla="*/ 76 h 76"/>
                  <a:gd name="T4" fmla="*/ 0 w 65"/>
                  <a:gd name="T5" fmla="*/ 55 h 76"/>
                  <a:gd name="T6" fmla="*/ 46 w 65"/>
                  <a:gd name="T7" fmla="*/ 26 h 76"/>
                  <a:gd name="T8" fmla="*/ 46 w 65"/>
                  <a:gd name="T9" fmla="*/ 22 h 76"/>
                  <a:gd name="T10" fmla="*/ 35 w 65"/>
                  <a:gd name="T11" fmla="*/ 14 h 76"/>
                  <a:gd name="T12" fmla="*/ 17 w 65"/>
                  <a:gd name="T13" fmla="*/ 22 h 76"/>
                  <a:gd name="T14" fmla="*/ 4 w 65"/>
                  <a:gd name="T15" fmla="*/ 15 h 76"/>
                  <a:gd name="T16" fmla="*/ 35 w 65"/>
                  <a:gd name="T17" fmla="*/ 0 h 76"/>
                  <a:gd name="T18" fmla="*/ 65 w 65"/>
                  <a:gd name="T19" fmla="*/ 22 h 76"/>
                  <a:gd name="T20" fmla="*/ 65 w 65"/>
                  <a:gd name="T21" fmla="*/ 75 h 76"/>
                  <a:gd name="T22" fmla="*/ 48 w 65"/>
                  <a:gd name="T23" fmla="*/ 75 h 76"/>
                  <a:gd name="T24" fmla="*/ 46 w 65"/>
                  <a:gd name="T25" fmla="*/ 69 h 76"/>
                  <a:gd name="T26" fmla="*/ 19 w 65"/>
                  <a:gd name="T27" fmla="*/ 53 h 76"/>
                  <a:gd name="T28" fmla="*/ 28 w 65"/>
                  <a:gd name="T29" fmla="*/ 63 h 76"/>
                  <a:gd name="T30" fmla="*/ 45 w 65"/>
                  <a:gd name="T31" fmla="*/ 55 h 76"/>
                  <a:gd name="T32" fmla="*/ 45 w 65"/>
                  <a:gd name="T33" fmla="*/ 38 h 76"/>
                  <a:gd name="T34" fmla="*/ 19 w 65"/>
                  <a:gd name="T3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76">
                    <a:moveTo>
                      <a:pt x="46" y="69"/>
                    </a:moveTo>
                    <a:cubicBezTo>
                      <a:pt x="38" y="73"/>
                      <a:pt x="30" y="76"/>
                      <a:pt x="22" y="76"/>
                    </a:cubicBezTo>
                    <a:cubicBezTo>
                      <a:pt x="8" y="76"/>
                      <a:pt x="0" y="67"/>
                      <a:pt x="0" y="55"/>
                    </a:cubicBezTo>
                    <a:cubicBezTo>
                      <a:pt x="0" y="38"/>
                      <a:pt x="15" y="29"/>
                      <a:pt x="46" y="26"/>
                    </a:cubicBezTo>
                    <a:cubicBezTo>
                      <a:pt x="46" y="22"/>
                      <a:pt x="46" y="22"/>
                      <a:pt x="46" y="22"/>
                    </a:cubicBezTo>
                    <a:cubicBezTo>
                      <a:pt x="46" y="17"/>
                      <a:pt x="42" y="14"/>
                      <a:pt x="35" y="14"/>
                    </a:cubicBezTo>
                    <a:cubicBezTo>
                      <a:pt x="27" y="14"/>
                      <a:pt x="21" y="16"/>
                      <a:pt x="17" y="22"/>
                    </a:cubicBezTo>
                    <a:cubicBezTo>
                      <a:pt x="4" y="15"/>
                      <a:pt x="4" y="15"/>
                      <a:pt x="4" y="15"/>
                    </a:cubicBezTo>
                    <a:cubicBezTo>
                      <a:pt x="11" y="5"/>
                      <a:pt x="21" y="0"/>
                      <a:pt x="35" y="0"/>
                    </a:cubicBezTo>
                    <a:cubicBezTo>
                      <a:pt x="54" y="0"/>
                      <a:pt x="65" y="8"/>
                      <a:pt x="65" y="22"/>
                    </a:cubicBezTo>
                    <a:cubicBezTo>
                      <a:pt x="65" y="22"/>
                      <a:pt x="65" y="75"/>
                      <a:pt x="65" y="75"/>
                    </a:cubicBezTo>
                    <a:cubicBezTo>
                      <a:pt x="48" y="75"/>
                      <a:pt x="48" y="75"/>
                      <a:pt x="48" y="75"/>
                    </a:cubicBezTo>
                    <a:lnTo>
                      <a:pt x="46" y="69"/>
                    </a:lnTo>
                    <a:close/>
                    <a:moveTo>
                      <a:pt x="19" y="53"/>
                    </a:moveTo>
                    <a:cubicBezTo>
                      <a:pt x="19" y="58"/>
                      <a:pt x="22" y="63"/>
                      <a:pt x="28" y="63"/>
                    </a:cubicBezTo>
                    <a:cubicBezTo>
                      <a:pt x="34" y="63"/>
                      <a:pt x="40" y="60"/>
                      <a:pt x="45" y="55"/>
                    </a:cubicBezTo>
                    <a:cubicBezTo>
                      <a:pt x="45" y="38"/>
                      <a:pt x="45" y="38"/>
                      <a:pt x="45" y="38"/>
                    </a:cubicBezTo>
                    <a:cubicBezTo>
                      <a:pt x="27" y="40"/>
                      <a:pt x="19" y="44"/>
                      <a:pt x="19"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2" name="Freeform 9"/>
              <p:cNvSpPr>
                <a:spLocks/>
              </p:cNvSpPr>
              <p:nvPr userDrawn="1"/>
            </p:nvSpPr>
            <p:spPr bwMode="auto">
              <a:xfrm>
                <a:off x="647700" y="4656138"/>
                <a:ext cx="85725" cy="96838"/>
              </a:xfrm>
              <a:custGeom>
                <a:avLst/>
                <a:gdLst>
                  <a:gd name="T0" fmla="*/ 0 w 66"/>
                  <a:gd name="T1" fmla="*/ 4 h 75"/>
                  <a:gd name="T2" fmla="*/ 16 w 66"/>
                  <a:gd name="T3" fmla="*/ 2 h 75"/>
                  <a:gd name="T4" fmla="*/ 18 w 66"/>
                  <a:gd name="T5" fmla="*/ 10 h 75"/>
                  <a:gd name="T6" fmla="*/ 43 w 66"/>
                  <a:gd name="T7" fmla="*/ 0 h 75"/>
                  <a:gd name="T8" fmla="*/ 66 w 66"/>
                  <a:gd name="T9" fmla="*/ 24 h 75"/>
                  <a:gd name="T10" fmla="*/ 66 w 66"/>
                  <a:gd name="T11" fmla="*/ 75 h 75"/>
                  <a:gd name="T12" fmla="*/ 46 w 66"/>
                  <a:gd name="T13" fmla="*/ 75 h 75"/>
                  <a:gd name="T14" fmla="*/ 46 w 66"/>
                  <a:gd name="T15" fmla="*/ 27 h 75"/>
                  <a:gd name="T16" fmla="*/ 37 w 66"/>
                  <a:gd name="T17" fmla="*/ 14 h 75"/>
                  <a:gd name="T18" fmla="*/ 19 w 66"/>
                  <a:gd name="T19" fmla="*/ 22 h 75"/>
                  <a:gd name="T20" fmla="*/ 19 w 66"/>
                  <a:gd name="T21" fmla="*/ 75 h 75"/>
                  <a:gd name="T22" fmla="*/ 0 w 66"/>
                  <a:gd name="T23" fmla="*/ 75 h 75"/>
                  <a:gd name="T24" fmla="*/ 0 w 66"/>
                  <a:gd name="T25"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5">
                    <a:moveTo>
                      <a:pt x="0" y="4"/>
                    </a:moveTo>
                    <a:cubicBezTo>
                      <a:pt x="16" y="2"/>
                      <a:pt x="16" y="2"/>
                      <a:pt x="16" y="2"/>
                    </a:cubicBezTo>
                    <a:cubicBezTo>
                      <a:pt x="18" y="10"/>
                      <a:pt x="18" y="10"/>
                      <a:pt x="18" y="10"/>
                    </a:cubicBezTo>
                    <a:cubicBezTo>
                      <a:pt x="27" y="4"/>
                      <a:pt x="34" y="0"/>
                      <a:pt x="43" y="0"/>
                    </a:cubicBezTo>
                    <a:cubicBezTo>
                      <a:pt x="58" y="0"/>
                      <a:pt x="66" y="8"/>
                      <a:pt x="66" y="24"/>
                    </a:cubicBezTo>
                    <a:cubicBezTo>
                      <a:pt x="66" y="75"/>
                      <a:pt x="66" y="75"/>
                      <a:pt x="66" y="75"/>
                    </a:cubicBezTo>
                    <a:cubicBezTo>
                      <a:pt x="46" y="75"/>
                      <a:pt x="46" y="75"/>
                      <a:pt x="46" y="75"/>
                    </a:cubicBezTo>
                    <a:cubicBezTo>
                      <a:pt x="46" y="27"/>
                      <a:pt x="46" y="27"/>
                      <a:pt x="46" y="27"/>
                    </a:cubicBezTo>
                    <a:cubicBezTo>
                      <a:pt x="46" y="18"/>
                      <a:pt x="44" y="14"/>
                      <a:pt x="37" y="14"/>
                    </a:cubicBezTo>
                    <a:cubicBezTo>
                      <a:pt x="31" y="14"/>
                      <a:pt x="26" y="17"/>
                      <a:pt x="19" y="22"/>
                    </a:cubicBezTo>
                    <a:cubicBezTo>
                      <a:pt x="19" y="75"/>
                      <a:pt x="19" y="75"/>
                      <a:pt x="19" y="75"/>
                    </a:cubicBezTo>
                    <a:cubicBezTo>
                      <a:pt x="0" y="75"/>
                      <a:pt x="0" y="75"/>
                      <a:pt x="0" y="75"/>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3" name="Freeform 10"/>
              <p:cNvSpPr>
                <a:spLocks noEditPoints="1"/>
              </p:cNvSpPr>
              <p:nvPr userDrawn="1"/>
            </p:nvSpPr>
            <p:spPr bwMode="auto">
              <a:xfrm>
                <a:off x="852488" y="4656138"/>
                <a:ext cx="87313" cy="98425"/>
              </a:xfrm>
              <a:custGeom>
                <a:avLst/>
                <a:gdLst>
                  <a:gd name="T0" fmla="*/ 34 w 67"/>
                  <a:gd name="T1" fmla="*/ 76 h 76"/>
                  <a:gd name="T2" fmla="*/ 0 w 67"/>
                  <a:gd name="T3" fmla="*/ 38 h 76"/>
                  <a:gd name="T4" fmla="*/ 34 w 67"/>
                  <a:gd name="T5" fmla="*/ 0 h 76"/>
                  <a:gd name="T6" fmla="*/ 67 w 67"/>
                  <a:gd name="T7" fmla="*/ 37 h 76"/>
                  <a:gd name="T8" fmla="*/ 67 w 67"/>
                  <a:gd name="T9" fmla="*/ 41 h 76"/>
                  <a:gd name="T10" fmla="*/ 19 w 67"/>
                  <a:gd name="T11" fmla="*/ 41 h 76"/>
                  <a:gd name="T12" fmla="*/ 36 w 67"/>
                  <a:gd name="T13" fmla="*/ 62 h 76"/>
                  <a:gd name="T14" fmla="*/ 52 w 67"/>
                  <a:gd name="T15" fmla="*/ 53 h 76"/>
                  <a:gd name="T16" fmla="*/ 67 w 67"/>
                  <a:gd name="T17" fmla="*/ 60 h 76"/>
                  <a:gd name="T18" fmla="*/ 34 w 67"/>
                  <a:gd name="T19" fmla="*/ 76 h 76"/>
                  <a:gd name="T20" fmla="*/ 49 w 67"/>
                  <a:gd name="T21" fmla="*/ 29 h 76"/>
                  <a:gd name="T22" fmla="*/ 34 w 67"/>
                  <a:gd name="T23" fmla="*/ 13 h 76"/>
                  <a:gd name="T24" fmla="*/ 19 w 67"/>
                  <a:gd name="T25" fmla="*/ 29 h 76"/>
                  <a:gd name="T26" fmla="*/ 49 w 67"/>
                  <a:gd name="T27"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6">
                    <a:moveTo>
                      <a:pt x="34" y="76"/>
                    </a:moveTo>
                    <a:cubicBezTo>
                      <a:pt x="13" y="76"/>
                      <a:pt x="0" y="62"/>
                      <a:pt x="0" y="38"/>
                    </a:cubicBezTo>
                    <a:cubicBezTo>
                      <a:pt x="0" y="14"/>
                      <a:pt x="13" y="0"/>
                      <a:pt x="34" y="0"/>
                    </a:cubicBezTo>
                    <a:cubicBezTo>
                      <a:pt x="55" y="0"/>
                      <a:pt x="67" y="14"/>
                      <a:pt x="67" y="37"/>
                    </a:cubicBezTo>
                    <a:cubicBezTo>
                      <a:pt x="67" y="39"/>
                      <a:pt x="67" y="40"/>
                      <a:pt x="67" y="41"/>
                    </a:cubicBezTo>
                    <a:cubicBezTo>
                      <a:pt x="19" y="41"/>
                      <a:pt x="19" y="41"/>
                      <a:pt x="19" y="41"/>
                    </a:cubicBezTo>
                    <a:cubicBezTo>
                      <a:pt x="19" y="55"/>
                      <a:pt x="24" y="62"/>
                      <a:pt x="36" y="62"/>
                    </a:cubicBezTo>
                    <a:cubicBezTo>
                      <a:pt x="43" y="62"/>
                      <a:pt x="48" y="59"/>
                      <a:pt x="52" y="53"/>
                    </a:cubicBezTo>
                    <a:cubicBezTo>
                      <a:pt x="67" y="60"/>
                      <a:pt x="67" y="60"/>
                      <a:pt x="67" y="60"/>
                    </a:cubicBezTo>
                    <a:cubicBezTo>
                      <a:pt x="60" y="71"/>
                      <a:pt x="49" y="76"/>
                      <a:pt x="34" y="76"/>
                    </a:cubicBezTo>
                    <a:close/>
                    <a:moveTo>
                      <a:pt x="49" y="29"/>
                    </a:moveTo>
                    <a:cubicBezTo>
                      <a:pt x="49" y="19"/>
                      <a:pt x="43" y="13"/>
                      <a:pt x="34" y="13"/>
                    </a:cubicBezTo>
                    <a:cubicBezTo>
                      <a:pt x="25" y="13"/>
                      <a:pt x="20" y="19"/>
                      <a:pt x="19" y="29"/>
                    </a:cubicBezTo>
                    <a:lnTo>
                      <a:pt x="4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4" name="Freeform 11"/>
              <p:cNvSpPr>
                <a:spLocks noEditPoints="1"/>
              </p:cNvSpPr>
              <p:nvPr userDrawn="1"/>
            </p:nvSpPr>
            <p:spPr bwMode="auto">
              <a:xfrm>
                <a:off x="376238" y="4656138"/>
                <a:ext cx="93663" cy="100013"/>
              </a:xfrm>
              <a:custGeom>
                <a:avLst/>
                <a:gdLst>
                  <a:gd name="T0" fmla="*/ 36 w 73"/>
                  <a:gd name="T1" fmla="*/ 77 h 77"/>
                  <a:gd name="T2" fmla="*/ 0 w 73"/>
                  <a:gd name="T3" fmla="*/ 38 h 77"/>
                  <a:gd name="T4" fmla="*/ 36 w 73"/>
                  <a:gd name="T5" fmla="*/ 0 h 77"/>
                  <a:gd name="T6" fmla="*/ 73 w 73"/>
                  <a:gd name="T7" fmla="*/ 38 h 77"/>
                  <a:gd name="T8" fmla="*/ 36 w 73"/>
                  <a:gd name="T9" fmla="*/ 77 h 77"/>
                  <a:gd name="T10" fmla="*/ 36 w 73"/>
                  <a:gd name="T11" fmla="*/ 16 h 77"/>
                  <a:gd name="T12" fmla="*/ 19 w 73"/>
                  <a:gd name="T13" fmla="*/ 38 h 77"/>
                  <a:gd name="T14" fmla="*/ 36 w 73"/>
                  <a:gd name="T15" fmla="*/ 61 h 77"/>
                  <a:gd name="T16" fmla="*/ 53 w 73"/>
                  <a:gd name="T17" fmla="*/ 38 h 77"/>
                  <a:gd name="T18" fmla="*/ 36 w 73"/>
                  <a:gd name="T19"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7">
                    <a:moveTo>
                      <a:pt x="36" y="77"/>
                    </a:moveTo>
                    <a:cubicBezTo>
                      <a:pt x="17" y="77"/>
                      <a:pt x="0" y="65"/>
                      <a:pt x="0" y="38"/>
                    </a:cubicBezTo>
                    <a:cubicBezTo>
                      <a:pt x="0" y="12"/>
                      <a:pt x="17" y="0"/>
                      <a:pt x="36" y="0"/>
                    </a:cubicBezTo>
                    <a:cubicBezTo>
                      <a:pt x="55" y="0"/>
                      <a:pt x="73" y="12"/>
                      <a:pt x="73" y="38"/>
                    </a:cubicBezTo>
                    <a:cubicBezTo>
                      <a:pt x="73" y="65"/>
                      <a:pt x="55" y="77"/>
                      <a:pt x="36" y="77"/>
                    </a:cubicBezTo>
                    <a:close/>
                    <a:moveTo>
                      <a:pt x="36" y="16"/>
                    </a:moveTo>
                    <a:cubicBezTo>
                      <a:pt x="22" y="16"/>
                      <a:pt x="19" y="29"/>
                      <a:pt x="19" y="38"/>
                    </a:cubicBezTo>
                    <a:cubicBezTo>
                      <a:pt x="19" y="48"/>
                      <a:pt x="22" y="61"/>
                      <a:pt x="36" y="61"/>
                    </a:cubicBezTo>
                    <a:cubicBezTo>
                      <a:pt x="51" y="61"/>
                      <a:pt x="53" y="48"/>
                      <a:pt x="53" y="38"/>
                    </a:cubicBezTo>
                    <a:cubicBezTo>
                      <a:pt x="53" y="29"/>
                      <a:pt x="51" y="16"/>
                      <a:pt x="3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5" name="Freeform 12"/>
              <p:cNvSpPr>
                <a:spLocks/>
              </p:cNvSpPr>
              <p:nvPr userDrawn="1"/>
            </p:nvSpPr>
            <p:spPr bwMode="auto">
              <a:xfrm>
                <a:off x="485775" y="4656138"/>
                <a:ext cx="53975" cy="96838"/>
              </a:xfrm>
              <a:custGeom>
                <a:avLst/>
                <a:gdLst>
                  <a:gd name="T0" fmla="*/ 0 w 41"/>
                  <a:gd name="T1" fmla="*/ 2 h 75"/>
                  <a:gd name="T2" fmla="*/ 18 w 41"/>
                  <a:gd name="T3" fmla="*/ 2 h 75"/>
                  <a:gd name="T4" fmla="*/ 18 w 41"/>
                  <a:gd name="T5" fmla="*/ 10 h 75"/>
                  <a:gd name="T6" fmla="*/ 38 w 41"/>
                  <a:gd name="T7" fmla="*/ 0 h 75"/>
                  <a:gd name="T8" fmla="*/ 41 w 41"/>
                  <a:gd name="T9" fmla="*/ 0 h 75"/>
                  <a:gd name="T10" fmla="*/ 41 w 41"/>
                  <a:gd name="T11" fmla="*/ 18 h 75"/>
                  <a:gd name="T12" fmla="*/ 40 w 41"/>
                  <a:gd name="T13" fmla="*/ 18 h 75"/>
                  <a:gd name="T14" fmla="*/ 19 w 41"/>
                  <a:gd name="T15" fmla="*/ 26 h 75"/>
                  <a:gd name="T16" fmla="*/ 19 w 41"/>
                  <a:gd name="T17" fmla="*/ 75 h 75"/>
                  <a:gd name="T18" fmla="*/ 0 w 41"/>
                  <a:gd name="T19" fmla="*/ 75 h 75"/>
                  <a:gd name="T20" fmla="*/ 0 w 41"/>
                  <a:gd name="T2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75">
                    <a:moveTo>
                      <a:pt x="0" y="2"/>
                    </a:moveTo>
                    <a:cubicBezTo>
                      <a:pt x="18" y="2"/>
                      <a:pt x="18" y="2"/>
                      <a:pt x="18" y="2"/>
                    </a:cubicBezTo>
                    <a:cubicBezTo>
                      <a:pt x="18" y="10"/>
                      <a:pt x="18" y="10"/>
                      <a:pt x="18" y="10"/>
                    </a:cubicBezTo>
                    <a:cubicBezTo>
                      <a:pt x="22" y="6"/>
                      <a:pt x="30" y="0"/>
                      <a:pt x="38" y="0"/>
                    </a:cubicBezTo>
                    <a:cubicBezTo>
                      <a:pt x="39" y="0"/>
                      <a:pt x="40" y="0"/>
                      <a:pt x="41" y="0"/>
                    </a:cubicBezTo>
                    <a:cubicBezTo>
                      <a:pt x="41" y="18"/>
                      <a:pt x="41" y="18"/>
                      <a:pt x="41" y="18"/>
                    </a:cubicBezTo>
                    <a:cubicBezTo>
                      <a:pt x="40" y="18"/>
                      <a:pt x="40" y="18"/>
                      <a:pt x="40" y="18"/>
                    </a:cubicBezTo>
                    <a:cubicBezTo>
                      <a:pt x="31" y="18"/>
                      <a:pt x="22" y="20"/>
                      <a:pt x="19" y="26"/>
                    </a:cubicBezTo>
                    <a:cubicBezTo>
                      <a:pt x="19" y="75"/>
                      <a:pt x="19" y="75"/>
                      <a:pt x="19" y="75"/>
                    </a:cubicBezTo>
                    <a:cubicBezTo>
                      <a:pt x="0" y="75"/>
                      <a:pt x="0" y="75"/>
                      <a:pt x="0" y="75"/>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6" name="Freeform 13"/>
              <p:cNvSpPr>
                <a:spLocks noEditPoints="1"/>
              </p:cNvSpPr>
              <p:nvPr userDrawn="1"/>
            </p:nvSpPr>
            <p:spPr bwMode="auto">
              <a:xfrm>
                <a:off x="749300" y="4656138"/>
                <a:ext cx="88900" cy="133350"/>
              </a:xfrm>
              <a:custGeom>
                <a:avLst/>
                <a:gdLst>
                  <a:gd name="T0" fmla="*/ 34 w 68"/>
                  <a:gd name="T1" fmla="*/ 59 h 103"/>
                  <a:gd name="T2" fmla="*/ 50 w 68"/>
                  <a:gd name="T3" fmla="*/ 35 h 103"/>
                  <a:gd name="T4" fmla="*/ 34 w 68"/>
                  <a:gd name="T5" fmla="*/ 14 h 103"/>
                  <a:gd name="T6" fmla="*/ 19 w 68"/>
                  <a:gd name="T7" fmla="*/ 35 h 103"/>
                  <a:gd name="T8" fmla="*/ 34 w 68"/>
                  <a:gd name="T9" fmla="*/ 59 h 103"/>
                  <a:gd name="T10" fmla="*/ 68 w 68"/>
                  <a:gd name="T11" fmla="*/ 1 h 103"/>
                  <a:gd name="T12" fmla="*/ 68 w 68"/>
                  <a:gd name="T13" fmla="*/ 71 h 103"/>
                  <a:gd name="T14" fmla="*/ 32 w 68"/>
                  <a:gd name="T15" fmla="*/ 103 h 103"/>
                  <a:gd name="T16" fmla="*/ 2 w 68"/>
                  <a:gd name="T17" fmla="*/ 85 h 103"/>
                  <a:gd name="T18" fmla="*/ 21 w 68"/>
                  <a:gd name="T19" fmla="*/ 82 h 103"/>
                  <a:gd name="T20" fmla="*/ 35 w 68"/>
                  <a:gd name="T21" fmla="*/ 89 h 103"/>
                  <a:gd name="T22" fmla="*/ 49 w 68"/>
                  <a:gd name="T23" fmla="*/ 73 h 103"/>
                  <a:gd name="T24" fmla="*/ 49 w 68"/>
                  <a:gd name="T25" fmla="*/ 65 h 103"/>
                  <a:gd name="T26" fmla="*/ 49 w 68"/>
                  <a:gd name="T27" fmla="*/ 64 h 103"/>
                  <a:gd name="T28" fmla="*/ 30 w 68"/>
                  <a:gd name="T29" fmla="*/ 75 h 103"/>
                  <a:gd name="T30" fmla="*/ 0 w 68"/>
                  <a:gd name="T31" fmla="*/ 38 h 103"/>
                  <a:gd name="T32" fmla="*/ 29 w 68"/>
                  <a:gd name="T33" fmla="*/ 0 h 103"/>
                  <a:gd name="T34" fmla="*/ 50 w 68"/>
                  <a:gd name="T35" fmla="*/ 10 h 103"/>
                  <a:gd name="T36" fmla="*/ 50 w 68"/>
                  <a:gd name="T37" fmla="*/ 10 h 103"/>
                  <a:gd name="T38" fmla="*/ 52 w 68"/>
                  <a:gd name="T39" fmla="*/ 1 h 103"/>
                  <a:gd name="T40" fmla="*/ 68 w 68"/>
                  <a:gd name="T41" fmla="*/ 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34" y="59"/>
                    </a:moveTo>
                    <a:cubicBezTo>
                      <a:pt x="48" y="59"/>
                      <a:pt x="50" y="44"/>
                      <a:pt x="50" y="35"/>
                    </a:cubicBezTo>
                    <a:cubicBezTo>
                      <a:pt x="50" y="23"/>
                      <a:pt x="44" y="14"/>
                      <a:pt x="34" y="14"/>
                    </a:cubicBezTo>
                    <a:cubicBezTo>
                      <a:pt x="27" y="14"/>
                      <a:pt x="19" y="19"/>
                      <a:pt x="19" y="35"/>
                    </a:cubicBezTo>
                    <a:cubicBezTo>
                      <a:pt x="19" y="44"/>
                      <a:pt x="20" y="59"/>
                      <a:pt x="34" y="59"/>
                    </a:cubicBezTo>
                    <a:close/>
                    <a:moveTo>
                      <a:pt x="68" y="1"/>
                    </a:moveTo>
                    <a:cubicBezTo>
                      <a:pt x="68" y="71"/>
                      <a:pt x="68" y="71"/>
                      <a:pt x="68" y="71"/>
                    </a:cubicBezTo>
                    <a:cubicBezTo>
                      <a:pt x="68" y="83"/>
                      <a:pt x="67" y="103"/>
                      <a:pt x="32" y="103"/>
                    </a:cubicBezTo>
                    <a:cubicBezTo>
                      <a:pt x="18" y="103"/>
                      <a:pt x="5" y="98"/>
                      <a:pt x="2" y="85"/>
                    </a:cubicBezTo>
                    <a:cubicBezTo>
                      <a:pt x="21" y="82"/>
                      <a:pt x="21" y="82"/>
                      <a:pt x="21" y="82"/>
                    </a:cubicBezTo>
                    <a:cubicBezTo>
                      <a:pt x="22" y="86"/>
                      <a:pt x="24" y="89"/>
                      <a:pt x="35" y="89"/>
                    </a:cubicBezTo>
                    <a:cubicBezTo>
                      <a:pt x="45" y="89"/>
                      <a:pt x="49" y="84"/>
                      <a:pt x="49" y="73"/>
                    </a:cubicBezTo>
                    <a:cubicBezTo>
                      <a:pt x="49" y="65"/>
                      <a:pt x="49" y="65"/>
                      <a:pt x="49" y="65"/>
                    </a:cubicBezTo>
                    <a:cubicBezTo>
                      <a:pt x="49" y="64"/>
                      <a:pt x="49" y="64"/>
                      <a:pt x="49" y="64"/>
                    </a:cubicBezTo>
                    <a:cubicBezTo>
                      <a:pt x="46" y="70"/>
                      <a:pt x="41" y="75"/>
                      <a:pt x="30" y="75"/>
                    </a:cubicBezTo>
                    <a:cubicBezTo>
                      <a:pt x="13" y="75"/>
                      <a:pt x="0" y="63"/>
                      <a:pt x="0" y="38"/>
                    </a:cubicBezTo>
                    <a:cubicBezTo>
                      <a:pt x="0" y="14"/>
                      <a:pt x="14" y="0"/>
                      <a:pt x="29" y="0"/>
                    </a:cubicBezTo>
                    <a:cubicBezTo>
                      <a:pt x="44" y="0"/>
                      <a:pt x="49" y="7"/>
                      <a:pt x="50" y="10"/>
                    </a:cubicBezTo>
                    <a:cubicBezTo>
                      <a:pt x="50" y="10"/>
                      <a:pt x="50" y="10"/>
                      <a:pt x="50" y="10"/>
                    </a:cubicBezTo>
                    <a:cubicBezTo>
                      <a:pt x="52" y="1"/>
                      <a:pt x="52" y="1"/>
                      <a:pt x="52" y="1"/>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87" name="Freeform 14"/>
              <p:cNvSpPr>
                <a:spLocks noEditPoints="1"/>
              </p:cNvSpPr>
              <p:nvPr userDrawn="1"/>
            </p:nvSpPr>
            <p:spPr bwMode="auto">
              <a:xfrm>
                <a:off x="925513" y="4622801"/>
                <a:ext cx="65088" cy="30163"/>
              </a:xfrm>
              <a:custGeom>
                <a:avLst/>
                <a:gdLst>
                  <a:gd name="T0" fmla="*/ 15 w 41"/>
                  <a:gd name="T1" fmla="*/ 2 h 19"/>
                  <a:gd name="T2" fmla="*/ 9 w 41"/>
                  <a:gd name="T3" fmla="*/ 2 h 19"/>
                  <a:gd name="T4" fmla="*/ 9 w 41"/>
                  <a:gd name="T5" fmla="*/ 19 h 19"/>
                  <a:gd name="T6" fmla="*/ 5 w 41"/>
                  <a:gd name="T7" fmla="*/ 19 h 19"/>
                  <a:gd name="T8" fmla="*/ 5 w 41"/>
                  <a:gd name="T9" fmla="*/ 2 h 19"/>
                  <a:gd name="T10" fmla="*/ 0 w 41"/>
                  <a:gd name="T11" fmla="*/ 2 h 19"/>
                  <a:gd name="T12" fmla="*/ 0 w 41"/>
                  <a:gd name="T13" fmla="*/ 0 h 19"/>
                  <a:gd name="T14" fmla="*/ 15 w 41"/>
                  <a:gd name="T15" fmla="*/ 0 h 19"/>
                  <a:gd name="T16" fmla="*/ 15 w 41"/>
                  <a:gd name="T17" fmla="*/ 2 h 19"/>
                  <a:gd name="T18" fmla="*/ 41 w 41"/>
                  <a:gd name="T19" fmla="*/ 19 h 19"/>
                  <a:gd name="T20" fmla="*/ 38 w 41"/>
                  <a:gd name="T21" fmla="*/ 19 h 19"/>
                  <a:gd name="T22" fmla="*/ 38 w 41"/>
                  <a:gd name="T23" fmla="*/ 3 h 19"/>
                  <a:gd name="T24" fmla="*/ 37 w 41"/>
                  <a:gd name="T25" fmla="*/ 3 h 19"/>
                  <a:gd name="T26" fmla="*/ 31 w 41"/>
                  <a:gd name="T27" fmla="*/ 19 h 19"/>
                  <a:gd name="T28" fmla="*/ 29 w 41"/>
                  <a:gd name="T29" fmla="*/ 19 h 19"/>
                  <a:gd name="T30" fmla="*/ 22 w 41"/>
                  <a:gd name="T31" fmla="*/ 3 h 19"/>
                  <a:gd name="T32" fmla="*/ 22 w 41"/>
                  <a:gd name="T33" fmla="*/ 3 h 19"/>
                  <a:gd name="T34" fmla="*/ 22 w 41"/>
                  <a:gd name="T35" fmla="*/ 19 h 19"/>
                  <a:gd name="T36" fmla="*/ 19 w 41"/>
                  <a:gd name="T37" fmla="*/ 19 h 19"/>
                  <a:gd name="T38" fmla="*/ 19 w 41"/>
                  <a:gd name="T39" fmla="*/ 0 h 19"/>
                  <a:gd name="T40" fmla="*/ 24 w 41"/>
                  <a:gd name="T41" fmla="*/ 0 h 19"/>
                  <a:gd name="T42" fmla="*/ 30 w 41"/>
                  <a:gd name="T43" fmla="*/ 15 h 19"/>
                  <a:gd name="T44" fmla="*/ 35 w 41"/>
                  <a:gd name="T45" fmla="*/ 0 h 19"/>
                  <a:gd name="T46" fmla="*/ 41 w 41"/>
                  <a:gd name="T47" fmla="*/ 0 h 19"/>
                  <a:gd name="T48" fmla="*/ 41 w 41"/>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9">
                    <a:moveTo>
                      <a:pt x="15" y="2"/>
                    </a:moveTo>
                    <a:lnTo>
                      <a:pt x="9" y="2"/>
                    </a:lnTo>
                    <a:lnTo>
                      <a:pt x="9" y="19"/>
                    </a:lnTo>
                    <a:lnTo>
                      <a:pt x="5" y="19"/>
                    </a:lnTo>
                    <a:lnTo>
                      <a:pt x="5" y="2"/>
                    </a:lnTo>
                    <a:lnTo>
                      <a:pt x="0" y="2"/>
                    </a:lnTo>
                    <a:lnTo>
                      <a:pt x="0" y="0"/>
                    </a:lnTo>
                    <a:lnTo>
                      <a:pt x="15" y="0"/>
                    </a:lnTo>
                    <a:lnTo>
                      <a:pt x="15" y="2"/>
                    </a:lnTo>
                    <a:close/>
                    <a:moveTo>
                      <a:pt x="41" y="19"/>
                    </a:moveTo>
                    <a:lnTo>
                      <a:pt x="38" y="19"/>
                    </a:lnTo>
                    <a:lnTo>
                      <a:pt x="38" y="3"/>
                    </a:lnTo>
                    <a:lnTo>
                      <a:pt x="37" y="3"/>
                    </a:lnTo>
                    <a:lnTo>
                      <a:pt x="31" y="19"/>
                    </a:lnTo>
                    <a:lnTo>
                      <a:pt x="29" y="19"/>
                    </a:lnTo>
                    <a:lnTo>
                      <a:pt x="22" y="3"/>
                    </a:lnTo>
                    <a:lnTo>
                      <a:pt x="22" y="3"/>
                    </a:lnTo>
                    <a:lnTo>
                      <a:pt x="22" y="19"/>
                    </a:lnTo>
                    <a:lnTo>
                      <a:pt x="19" y="19"/>
                    </a:lnTo>
                    <a:lnTo>
                      <a:pt x="19" y="0"/>
                    </a:lnTo>
                    <a:lnTo>
                      <a:pt x="24" y="0"/>
                    </a:lnTo>
                    <a:lnTo>
                      <a:pt x="30" y="15"/>
                    </a:lnTo>
                    <a:lnTo>
                      <a:pt x="35" y="0"/>
                    </a:lnTo>
                    <a:lnTo>
                      <a:pt x="41" y="0"/>
                    </a:lnTo>
                    <a:lnTo>
                      <a:pt x="4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grpSp>
        <p:grpSp>
          <p:nvGrpSpPr>
            <p:cNvPr id="35" name="Group 34"/>
            <p:cNvGrpSpPr/>
            <p:nvPr userDrawn="1"/>
          </p:nvGrpSpPr>
          <p:grpSpPr>
            <a:xfrm>
              <a:off x="1173163" y="4383088"/>
              <a:ext cx="1039813" cy="431800"/>
              <a:chOff x="1173163" y="4383088"/>
              <a:chExt cx="1039813" cy="431800"/>
            </a:xfrm>
            <a:solidFill>
              <a:schemeClr val="tx1"/>
            </a:solidFill>
          </p:grpSpPr>
          <p:sp>
            <p:nvSpPr>
              <p:cNvPr id="36" name="Freeform 15"/>
              <p:cNvSpPr>
                <a:spLocks noEditPoints="1"/>
              </p:cNvSpPr>
              <p:nvPr userDrawn="1"/>
            </p:nvSpPr>
            <p:spPr bwMode="auto">
              <a:xfrm>
                <a:off x="1184275" y="4383088"/>
                <a:ext cx="149225" cy="177800"/>
              </a:xfrm>
              <a:custGeom>
                <a:avLst/>
                <a:gdLst>
                  <a:gd name="T0" fmla="*/ 65 w 116"/>
                  <a:gd name="T1" fmla="*/ 0 h 138"/>
                  <a:gd name="T2" fmla="*/ 83 w 116"/>
                  <a:gd name="T3" fmla="*/ 2 h 138"/>
                  <a:gd name="T4" fmla="*/ 97 w 116"/>
                  <a:gd name="T5" fmla="*/ 7 h 138"/>
                  <a:gd name="T6" fmla="*/ 106 w 116"/>
                  <a:gd name="T7" fmla="*/ 18 h 138"/>
                  <a:gd name="T8" fmla="*/ 109 w 116"/>
                  <a:gd name="T9" fmla="*/ 34 h 138"/>
                  <a:gd name="T10" fmla="*/ 104 w 116"/>
                  <a:gd name="T11" fmla="*/ 52 h 138"/>
                  <a:gd name="T12" fmla="*/ 90 w 116"/>
                  <a:gd name="T13" fmla="*/ 63 h 138"/>
                  <a:gd name="T14" fmla="*/ 109 w 116"/>
                  <a:gd name="T15" fmla="*/ 76 h 138"/>
                  <a:gd name="T16" fmla="*/ 116 w 116"/>
                  <a:gd name="T17" fmla="*/ 98 h 138"/>
                  <a:gd name="T18" fmla="*/ 112 w 116"/>
                  <a:gd name="T19" fmla="*/ 116 h 138"/>
                  <a:gd name="T20" fmla="*/ 101 w 116"/>
                  <a:gd name="T21" fmla="*/ 129 h 138"/>
                  <a:gd name="T22" fmla="*/ 85 w 116"/>
                  <a:gd name="T23" fmla="*/ 136 h 138"/>
                  <a:gd name="T24" fmla="*/ 67 w 116"/>
                  <a:gd name="T25" fmla="*/ 138 h 138"/>
                  <a:gd name="T26" fmla="*/ 0 w 116"/>
                  <a:gd name="T27" fmla="*/ 138 h 138"/>
                  <a:gd name="T28" fmla="*/ 0 w 116"/>
                  <a:gd name="T29" fmla="*/ 0 h 138"/>
                  <a:gd name="T30" fmla="*/ 65 w 116"/>
                  <a:gd name="T31" fmla="*/ 0 h 138"/>
                  <a:gd name="T32" fmla="*/ 61 w 116"/>
                  <a:gd name="T33" fmla="*/ 56 h 138"/>
                  <a:gd name="T34" fmla="*/ 74 w 116"/>
                  <a:gd name="T35" fmla="*/ 52 h 138"/>
                  <a:gd name="T36" fmla="*/ 80 w 116"/>
                  <a:gd name="T37" fmla="*/ 39 h 138"/>
                  <a:gd name="T38" fmla="*/ 78 w 116"/>
                  <a:gd name="T39" fmla="*/ 32 h 138"/>
                  <a:gd name="T40" fmla="*/ 73 w 116"/>
                  <a:gd name="T41" fmla="*/ 27 h 138"/>
                  <a:gd name="T42" fmla="*/ 67 w 116"/>
                  <a:gd name="T43" fmla="*/ 24 h 138"/>
                  <a:gd name="T44" fmla="*/ 59 w 116"/>
                  <a:gd name="T45" fmla="*/ 24 h 138"/>
                  <a:gd name="T46" fmla="*/ 30 w 116"/>
                  <a:gd name="T47" fmla="*/ 24 h 138"/>
                  <a:gd name="T48" fmla="*/ 30 w 116"/>
                  <a:gd name="T49" fmla="*/ 56 h 138"/>
                  <a:gd name="T50" fmla="*/ 61 w 116"/>
                  <a:gd name="T51" fmla="*/ 56 h 138"/>
                  <a:gd name="T52" fmla="*/ 63 w 116"/>
                  <a:gd name="T53" fmla="*/ 115 h 138"/>
                  <a:gd name="T54" fmla="*/ 71 w 116"/>
                  <a:gd name="T55" fmla="*/ 114 h 138"/>
                  <a:gd name="T56" fmla="*/ 78 w 116"/>
                  <a:gd name="T57" fmla="*/ 111 h 138"/>
                  <a:gd name="T58" fmla="*/ 83 w 116"/>
                  <a:gd name="T59" fmla="*/ 105 h 138"/>
                  <a:gd name="T60" fmla="*/ 85 w 116"/>
                  <a:gd name="T61" fmla="*/ 96 h 138"/>
                  <a:gd name="T62" fmla="*/ 79 w 116"/>
                  <a:gd name="T63" fmla="*/ 81 h 138"/>
                  <a:gd name="T64" fmla="*/ 63 w 116"/>
                  <a:gd name="T65" fmla="*/ 77 h 138"/>
                  <a:gd name="T66" fmla="*/ 30 w 116"/>
                  <a:gd name="T67" fmla="*/ 77 h 138"/>
                  <a:gd name="T68" fmla="*/ 30 w 116"/>
                  <a:gd name="T69" fmla="*/ 115 h 138"/>
                  <a:gd name="T70" fmla="*/ 63 w 116"/>
                  <a:gd name="T71" fmla="*/ 1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138">
                    <a:moveTo>
                      <a:pt x="65" y="0"/>
                    </a:moveTo>
                    <a:cubicBezTo>
                      <a:pt x="72" y="0"/>
                      <a:pt x="78" y="1"/>
                      <a:pt x="83" y="2"/>
                    </a:cubicBezTo>
                    <a:cubicBezTo>
                      <a:pt x="88" y="3"/>
                      <a:pt x="93" y="5"/>
                      <a:pt x="97" y="7"/>
                    </a:cubicBezTo>
                    <a:cubicBezTo>
                      <a:pt x="101" y="10"/>
                      <a:pt x="104" y="14"/>
                      <a:pt x="106" y="18"/>
                    </a:cubicBezTo>
                    <a:cubicBezTo>
                      <a:pt x="108" y="22"/>
                      <a:pt x="109" y="28"/>
                      <a:pt x="109" y="34"/>
                    </a:cubicBezTo>
                    <a:cubicBezTo>
                      <a:pt x="109" y="41"/>
                      <a:pt x="107" y="47"/>
                      <a:pt x="104" y="52"/>
                    </a:cubicBezTo>
                    <a:cubicBezTo>
                      <a:pt x="101" y="56"/>
                      <a:pt x="96" y="60"/>
                      <a:pt x="90" y="63"/>
                    </a:cubicBezTo>
                    <a:cubicBezTo>
                      <a:pt x="99" y="66"/>
                      <a:pt x="105" y="70"/>
                      <a:pt x="109" y="76"/>
                    </a:cubicBezTo>
                    <a:cubicBezTo>
                      <a:pt x="114" y="82"/>
                      <a:pt x="116" y="89"/>
                      <a:pt x="116" y="98"/>
                    </a:cubicBezTo>
                    <a:cubicBezTo>
                      <a:pt x="116" y="105"/>
                      <a:pt x="114" y="111"/>
                      <a:pt x="112" y="116"/>
                    </a:cubicBezTo>
                    <a:cubicBezTo>
                      <a:pt x="109" y="121"/>
                      <a:pt x="105" y="126"/>
                      <a:pt x="101" y="129"/>
                    </a:cubicBezTo>
                    <a:cubicBezTo>
                      <a:pt x="96" y="132"/>
                      <a:pt x="91" y="134"/>
                      <a:pt x="85" y="136"/>
                    </a:cubicBezTo>
                    <a:cubicBezTo>
                      <a:pt x="79" y="137"/>
                      <a:pt x="73" y="138"/>
                      <a:pt x="67" y="138"/>
                    </a:cubicBezTo>
                    <a:cubicBezTo>
                      <a:pt x="0" y="138"/>
                      <a:pt x="0" y="138"/>
                      <a:pt x="0" y="138"/>
                    </a:cubicBezTo>
                    <a:cubicBezTo>
                      <a:pt x="0" y="0"/>
                      <a:pt x="0" y="0"/>
                      <a:pt x="0" y="0"/>
                    </a:cubicBezTo>
                    <a:lnTo>
                      <a:pt x="65" y="0"/>
                    </a:lnTo>
                    <a:close/>
                    <a:moveTo>
                      <a:pt x="61" y="56"/>
                    </a:moveTo>
                    <a:cubicBezTo>
                      <a:pt x="66" y="56"/>
                      <a:pt x="71" y="55"/>
                      <a:pt x="74" y="52"/>
                    </a:cubicBezTo>
                    <a:cubicBezTo>
                      <a:pt x="78" y="49"/>
                      <a:pt x="80" y="45"/>
                      <a:pt x="80" y="39"/>
                    </a:cubicBezTo>
                    <a:cubicBezTo>
                      <a:pt x="80" y="36"/>
                      <a:pt x="79" y="34"/>
                      <a:pt x="78" y="32"/>
                    </a:cubicBezTo>
                    <a:cubicBezTo>
                      <a:pt x="77" y="29"/>
                      <a:pt x="75" y="28"/>
                      <a:pt x="73" y="27"/>
                    </a:cubicBezTo>
                    <a:cubicBezTo>
                      <a:pt x="71" y="26"/>
                      <a:pt x="69" y="25"/>
                      <a:pt x="67" y="24"/>
                    </a:cubicBezTo>
                    <a:cubicBezTo>
                      <a:pt x="64" y="24"/>
                      <a:pt x="61" y="24"/>
                      <a:pt x="59" y="24"/>
                    </a:cubicBezTo>
                    <a:cubicBezTo>
                      <a:pt x="30" y="24"/>
                      <a:pt x="30" y="24"/>
                      <a:pt x="30" y="24"/>
                    </a:cubicBezTo>
                    <a:cubicBezTo>
                      <a:pt x="30" y="56"/>
                      <a:pt x="30" y="56"/>
                      <a:pt x="30" y="56"/>
                    </a:cubicBezTo>
                    <a:lnTo>
                      <a:pt x="61" y="56"/>
                    </a:lnTo>
                    <a:close/>
                    <a:moveTo>
                      <a:pt x="63" y="115"/>
                    </a:moveTo>
                    <a:cubicBezTo>
                      <a:pt x="66" y="115"/>
                      <a:pt x="69" y="114"/>
                      <a:pt x="71" y="114"/>
                    </a:cubicBezTo>
                    <a:cubicBezTo>
                      <a:pt x="74" y="113"/>
                      <a:pt x="76" y="112"/>
                      <a:pt x="78" y="111"/>
                    </a:cubicBezTo>
                    <a:cubicBezTo>
                      <a:pt x="81" y="109"/>
                      <a:pt x="82" y="108"/>
                      <a:pt x="83" y="105"/>
                    </a:cubicBezTo>
                    <a:cubicBezTo>
                      <a:pt x="85" y="103"/>
                      <a:pt x="85" y="100"/>
                      <a:pt x="85" y="96"/>
                    </a:cubicBezTo>
                    <a:cubicBezTo>
                      <a:pt x="85" y="89"/>
                      <a:pt x="83" y="84"/>
                      <a:pt x="79" y="81"/>
                    </a:cubicBezTo>
                    <a:cubicBezTo>
                      <a:pt x="75" y="78"/>
                      <a:pt x="70" y="77"/>
                      <a:pt x="63" y="77"/>
                    </a:cubicBezTo>
                    <a:cubicBezTo>
                      <a:pt x="30" y="77"/>
                      <a:pt x="30" y="77"/>
                      <a:pt x="30" y="77"/>
                    </a:cubicBezTo>
                    <a:cubicBezTo>
                      <a:pt x="30" y="115"/>
                      <a:pt x="30" y="115"/>
                      <a:pt x="30" y="115"/>
                    </a:cubicBezTo>
                    <a:lnTo>
                      <a:pt x="6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37" name="Freeform 16"/>
              <p:cNvSpPr>
                <a:spLocks/>
              </p:cNvSpPr>
              <p:nvPr userDrawn="1"/>
            </p:nvSpPr>
            <p:spPr bwMode="auto">
              <a:xfrm>
                <a:off x="1352550" y="4432301"/>
                <a:ext cx="120650" cy="131763"/>
              </a:xfrm>
              <a:custGeom>
                <a:avLst/>
                <a:gdLst>
                  <a:gd name="T0" fmla="*/ 68 w 94"/>
                  <a:gd name="T1" fmla="*/ 100 h 103"/>
                  <a:gd name="T2" fmla="*/ 68 w 94"/>
                  <a:gd name="T3" fmla="*/ 86 h 103"/>
                  <a:gd name="T4" fmla="*/ 67 w 94"/>
                  <a:gd name="T5" fmla="*/ 86 h 103"/>
                  <a:gd name="T6" fmla="*/ 53 w 94"/>
                  <a:gd name="T7" fmla="*/ 99 h 103"/>
                  <a:gd name="T8" fmla="*/ 36 w 94"/>
                  <a:gd name="T9" fmla="*/ 103 h 103"/>
                  <a:gd name="T10" fmla="*/ 18 w 94"/>
                  <a:gd name="T11" fmla="*/ 100 h 103"/>
                  <a:gd name="T12" fmla="*/ 7 w 94"/>
                  <a:gd name="T13" fmla="*/ 92 h 103"/>
                  <a:gd name="T14" fmla="*/ 1 w 94"/>
                  <a:gd name="T15" fmla="*/ 79 h 103"/>
                  <a:gd name="T16" fmla="*/ 0 w 94"/>
                  <a:gd name="T17" fmla="*/ 62 h 103"/>
                  <a:gd name="T18" fmla="*/ 0 w 94"/>
                  <a:gd name="T19" fmla="*/ 0 h 103"/>
                  <a:gd name="T20" fmla="*/ 27 w 94"/>
                  <a:gd name="T21" fmla="*/ 0 h 103"/>
                  <a:gd name="T22" fmla="*/ 27 w 94"/>
                  <a:gd name="T23" fmla="*/ 57 h 103"/>
                  <a:gd name="T24" fmla="*/ 31 w 94"/>
                  <a:gd name="T25" fmla="*/ 75 h 103"/>
                  <a:gd name="T26" fmla="*/ 45 w 94"/>
                  <a:gd name="T27" fmla="*/ 81 h 103"/>
                  <a:gd name="T28" fmla="*/ 61 w 94"/>
                  <a:gd name="T29" fmla="*/ 75 h 103"/>
                  <a:gd name="T30" fmla="*/ 66 w 94"/>
                  <a:gd name="T31" fmla="*/ 53 h 103"/>
                  <a:gd name="T32" fmla="*/ 66 w 94"/>
                  <a:gd name="T33" fmla="*/ 0 h 103"/>
                  <a:gd name="T34" fmla="*/ 94 w 94"/>
                  <a:gd name="T35" fmla="*/ 0 h 103"/>
                  <a:gd name="T36" fmla="*/ 94 w 94"/>
                  <a:gd name="T37" fmla="*/ 100 h 103"/>
                  <a:gd name="T38" fmla="*/ 68 w 94"/>
                  <a:gd name="T39"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68" y="100"/>
                    </a:moveTo>
                    <a:cubicBezTo>
                      <a:pt x="68" y="86"/>
                      <a:pt x="68" y="86"/>
                      <a:pt x="68" y="86"/>
                    </a:cubicBezTo>
                    <a:cubicBezTo>
                      <a:pt x="67" y="86"/>
                      <a:pt x="67" y="86"/>
                      <a:pt x="67" y="86"/>
                    </a:cubicBezTo>
                    <a:cubicBezTo>
                      <a:pt x="64" y="92"/>
                      <a:pt x="59" y="96"/>
                      <a:pt x="53" y="99"/>
                    </a:cubicBezTo>
                    <a:cubicBezTo>
                      <a:pt x="48" y="101"/>
                      <a:pt x="42" y="103"/>
                      <a:pt x="36" y="103"/>
                    </a:cubicBezTo>
                    <a:cubicBezTo>
                      <a:pt x="29" y="103"/>
                      <a:pt x="23" y="102"/>
                      <a:pt x="18" y="100"/>
                    </a:cubicBezTo>
                    <a:cubicBezTo>
                      <a:pt x="14" y="98"/>
                      <a:pt x="10" y="95"/>
                      <a:pt x="7" y="92"/>
                    </a:cubicBezTo>
                    <a:cubicBezTo>
                      <a:pt x="4" y="88"/>
                      <a:pt x="3" y="84"/>
                      <a:pt x="1" y="79"/>
                    </a:cubicBezTo>
                    <a:cubicBezTo>
                      <a:pt x="0" y="74"/>
                      <a:pt x="0" y="68"/>
                      <a:pt x="0" y="62"/>
                    </a:cubicBezTo>
                    <a:cubicBezTo>
                      <a:pt x="0" y="0"/>
                      <a:pt x="0" y="0"/>
                      <a:pt x="0" y="0"/>
                    </a:cubicBezTo>
                    <a:cubicBezTo>
                      <a:pt x="27" y="0"/>
                      <a:pt x="27" y="0"/>
                      <a:pt x="27" y="0"/>
                    </a:cubicBezTo>
                    <a:cubicBezTo>
                      <a:pt x="27" y="57"/>
                      <a:pt x="27" y="57"/>
                      <a:pt x="27" y="57"/>
                    </a:cubicBezTo>
                    <a:cubicBezTo>
                      <a:pt x="27" y="65"/>
                      <a:pt x="29" y="71"/>
                      <a:pt x="31" y="75"/>
                    </a:cubicBezTo>
                    <a:cubicBezTo>
                      <a:pt x="34" y="79"/>
                      <a:pt x="38" y="81"/>
                      <a:pt x="45" y="81"/>
                    </a:cubicBezTo>
                    <a:cubicBezTo>
                      <a:pt x="52" y="81"/>
                      <a:pt x="58" y="79"/>
                      <a:pt x="61" y="75"/>
                    </a:cubicBezTo>
                    <a:cubicBezTo>
                      <a:pt x="65" y="70"/>
                      <a:pt x="66" y="63"/>
                      <a:pt x="66" y="53"/>
                    </a:cubicBezTo>
                    <a:cubicBezTo>
                      <a:pt x="66" y="0"/>
                      <a:pt x="66" y="0"/>
                      <a:pt x="66" y="0"/>
                    </a:cubicBezTo>
                    <a:cubicBezTo>
                      <a:pt x="94" y="0"/>
                      <a:pt x="94" y="0"/>
                      <a:pt x="94" y="0"/>
                    </a:cubicBezTo>
                    <a:cubicBezTo>
                      <a:pt x="94" y="100"/>
                      <a:pt x="94" y="100"/>
                      <a:pt x="94" y="100"/>
                    </a:cubicBezTo>
                    <a:lnTo>
                      <a:pt x="6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38" name="Freeform 17"/>
              <p:cNvSpPr>
                <a:spLocks/>
              </p:cNvSpPr>
              <p:nvPr userDrawn="1"/>
            </p:nvSpPr>
            <p:spPr bwMode="auto">
              <a:xfrm>
                <a:off x="1489075" y="4427538"/>
                <a:ext cx="120650" cy="136525"/>
              </a:xfrm>
              <a:custGeom>
                <a:avLst/>
                <a:gdLst>
                  <a:gd name="T0" fmla="*/ 28 w 93"/>
                  <a:gd name="T1" fmla="*/ 78 h 106"/>
                  <a:gd name="T2" fmla="*/ 33 w 93"/>
                  <a:gd name="T3" fmla="*/ 84 h 106"/>
                  <a:gd name="T4" fmla="*/ 40 w 93"/>
                  <a:gd name="T5" fmla="*/ 87 h 106"/>
                  <a:gd name="T6" fmla="*/ 47 w 93"/>
                  <a:gd name="T7" fmla="*/ 88 h 106"/>
                  <a:gd name="T8" fmla="*/ 54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3 w 93"/>
                  <a:gd name="T21" fmla="*/ 56 h 106"/>
                  <a:gd name="T22" fmla="*/ 12 w 93"/>
                  <a:gd name="T23" fmla="*/ 51 h 106"/>
                  <a:gd name="T24" fmla="*/ 5 w 93"/>
                  <a:gd name="T25" fmla="*/ 44 h 106"/>
                  <a:gd name="T26" fmla="*/ 3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6 w 93"/>
                  <a:gd name="T39" fmla="*/ 7 h 106"/>
                  <a:gd name="T40" fmla="*/ 86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2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9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40" y="87"/>
                    </a:cubicBezTo>
                    <a:cubicBezTo>
                      <a:pt x="42" y="87"/>
                      <a:pt x="45" y="88"/>
                      <a:pt x="47" y="88"/>
                    </a:cubicBezTo>
                    <a:cubicBezTo>
                      <a:pt x="49" y="88"/>
                      <a:pt x="51" y="87"/>
                      <a:pt x="54" y="87"/>
                    </a:cubicBezTo>
                    <a:cubicBezTo>
                      <a:pt x="56" y="86"/>
                      <a:pt x="58" y="86"/>
                      <a:pt x="59" y="85"/>
                    </a:cubicBezTo>
                    <a:cubicBezTo>
                      <a:pt x="61" y="84"/>
                      <a:pt x="63" y="82"/>
                      <a:pt x="64" y="81"/>
                    </a:cubicBezTo>
                    <a:cubicBezTo>
                      <a:pt x="65" y="79"/>
                      <a:pt x="65" y="77"/>
                      <a:pt x="65" y="75"/>
                    </a:cubicBezTo>
                    <a:cubicBezTo>
                      <a:pt x="65" y="71"/>
                      <a:pt x="63" y="68"/>
                      <a:pt x="57" y="65"/>
                    </a:cubicBezTo>
                    <a:cubicBezTo>
                      <a:pt x="52" y="63"/>
                      <a:pt x="44" y="61"/>
                      <a:pt x="34" y="59"/>
                    </a:cubicBezTo>
                    <a:cubicBezTo>
                      <a:pt x="30" y="58"/>
                      <a:pt x="26" y="57"/>
                      <a:pt x="23" y="56"/>
                    </a:cubicBezTo>
                    <a:cubicBezTo>
                      <a:pt x="19" y="55"/>
                      <a:pt x="15" y="53"/>
                      <a:pt x="12" y="51"/>
                    </a:cubicBezTo>
                    <a:cubicBezTo>
                      <a:pt x="9" y="49"/>
                      <a:pt x="7" y="47"/>
                      <a:pt x="5" y="44"/>
                    </a:cubicBezTo>
                    <a:cubicBezTo>
                      <a:pt x="3" y="41"/>
                      <a:pt x="3" y="37"/>
                      <a:pt x="3" y="33"/>
                    </a:cubicBezTo>
                    <a:cubicBezTo>
                      <a:pt x="3" y="26"/>
                      <a:pt x="4" y="21"/>
                      <a:pt x="6" y="17"/>
                    </a:cubicBezTo>
                    <a:cubicBezTo>
                      <a:pt x="9" y="13"/>
                      <a:pt x="12" y="9"/>
                      <a:pt x="16" y="7"/>
                    </a:cubicBezTo>
                    <a:cubicBezTo>
                      <a:pt x="20" y="4"/>
                      <a:pt x="25" y="3"/>
                      <a:pt x="30" y="2"/>
                    </a:cubicBezTo>
                    <a:cubicBezTo>
                      <a:pt x="35" y="1"/>
                      <a:pt x="41" y="0"/>
                      <a:pt x="46" y="0"/>
                    </a:cubicBezTo>
                    <a:cubicBezTo>
                      <a:pt x="52" y="0"/>
                      <a:pt x="57" y="1"/>
                      <a:pt x="62" y="2"/>
                    </a:cubicBezTo>
                    <a:cubicBezTo>
                      <a:pt x="67" y="3"/>
                      <a:pt x="72" y="5"/>
                      <a:pt x="76" y="7"/>
                    </a:cubicBezTo>
                    <a:cubicBezTo>
                      <a:pt x="80" y="10"/>
                      <a:pt x="83" y="13"/>
                      <a:pt x="86" y="17"/>
                    </a:cubicBezTo>
                    <a:cubicBezTo>
                      <a:pt x="88" y="21"/>
                      <a:pt x="90" y="26"/>
                      <a:pt x="90" y="32"/>
                    </a:cubicBezTo>
                    <a:cubicBezTo>
                      <a:pt x="64" y="32"/>
                      <a:pt x="64" y="32"/>
                      <a:pt x="64" y="32"/>
                    </a:cubicBezTo>
                    <a:cubicBezTo>
                      <a:pt x="64" y="27"/>
                      <a:pt x="62" y="23"/>
                      <a:pt x="58" y="22"/>
                    </a:cubicBezTo>
                    <a:cubicBezTo>
                      <a:pt x="54" y="20"/>
                      <a:pt x="50" y="19"/>
                      <a:pt x="45" y="19"/>
                    </a:cubicBezTo>
                    <a:cubicBezTo>
                      <a:pt x="44" y="19"/>
                      <a:pt x="42" y="19"/>
                      <a:pt x="40" y="19"/>
                    </a:cubicBezTo>
                    <a:cubicBezTo>
                      <a:pt x="38" y="19"/>
                      <a:pt x="37" y="20"/>
                      <a:pt x="35" y="20"/>
                    </a:cubicBezTo>
                    <a:cubicBezTo>
                      <a:pt x="34" y="21"/>
                      <a:pt x="33" y="22"/>
                      <a:pt x="32" y="23"/>
                    </a:cubicBezTo>
                    <a:cubicBezTo>
                      <a:pt x="31" y="24"/>
                      <a:pt x="30" y="26"/>
                      <a:pt x="30" y="28"/>
                    </a:cubicBezTo>
                    <a:cubicBezTo>
                      <a:pt x="30" y="31"/>
                      <a:pt x="31" y="33"/>
                      <a:pt x="33" y="34"/>
                    </a:cubicBezTo>
                    <a:cubicBezTo>
                      <a:pt x="35" y="36"/>
                      <a:pt x="37" y="37"/>
                      <a:pt x="40" y="38"/>
                    </a:cubicBezTo>
                    <a:cubicBezTo>
                      <a:pt x="43" y="39"/>
                      <a:pt x="46" y="40"/>
                      <a:pt x="50" y="40"/>
                    </a:cubicBezTo>
                    <a:cubicBezTo>
                      <a:pt x="54" y="41"/>
                      <a:pt x="57" y="42"/>
                      <a:pt x="61" y="43"/>
                    </a:cubicBezTo>
                    <a:cubicBezTo>
                      <a:pt x="65" y="44"/>
                      <a:pt x="69" y="45"/>
                      <a:pt x="73" y="46"/>
                    </a:cubicBezTo>
                    <a:cubicBezTo>
                      <a:pt x="77" y="48"/>
                      <a:pt x="80" y="49"/>
                      <a:pt x="83" y="51"/>
                    </a:cubicBezTo>
                    <a:cubicBezTo>
                      <a:pt x="86" y="54"/>
                      <a:pt x="88" y="56"/>
                      <a:pt x="90" y="59"/>
                    </a:cubicBezTo>
                    <a:cubicBezTo>
                      <a:pt x="92" y="63"/>
                      <a:pt x="93" y="66"/>
                      <a:pt x="93" y="71"/>
                    </a:cubicBezTo>
                    <a:cubicBezTo>
                      <a:pt x="93" y="78"/>
                      <a:pt x="92" y="83"/>
                      <a:pt x="89" y="88"/>
                    </a:cubicBezTo>
                    <a:cubicBezTo>
                      <a:pt x="86" y="92"/>
                      <a:pt x="83" y="96"/>
                      <a:pt x="79" y="98"/>
                    </a:cubicBezTo>
                    <a:cubicBezTo>
                      <a:pt x="74" y="101"/>
                      <a:pt x="69" y="103"/>
                      <a:pt x="64" y="104"/>
                    </a:cubicBezTo>
                    <a:cubicBezTo>
                      <a:pt x="59" y="105"/>
                      <a:pt x="53" y="106"/>
                      <a:pt x="47" y="106"/>
                    </a:cubicBezTo>
                    <a:cubicBezTo>
                      <a:pt x="41" y="106"/>
                      <a:pt x="36" y="105"/>
                      <a:pt x="30" y="104"/>
                    </a:cubicBezTo>
                    <a:cubicBezTo>
                      <a:pt x="25" y="103"/>
                      <a:pt x="20" y="101"/>
                      <a:pt x="15" y="98"/>
                    </a:cubicBezTo>
                    <a:cubicBezTo>
                      <a:pt x="11" y="95"/>
                      <a:pt x="8" y="92"/>
                      <a:pt x="5" y="87"/>
                    </a:cubicBezTo>
                    <a:cubicBezTo>
                      <a:pt x="2" y="83"/>
                      <a:pt x="0" y="77"/>
                      <a:pt x="0" y="71"/>
                    </a:cubicBezTo>
                    <a:cubicBezTo>
                      <a:pt x="26" y="71"/>
                      <a:pt x="26" y="71"/>
                      <a:pt x="26" y="71"/>
                    </a:cubicBezTo>
                    <a:cubicBezTo>
                      <a:pt x="26" y="74"/>
                      <a:pt x="27" y="76"/>
                      <a:pt x="2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39" name="Freeform 18"/>
              <p:cNvSpPr>
                <a:spLocks noEditPoints="1"/>
              </p:cNvSpPr>
              <p:nvPr userDrawn="1"/>
            </p:nvSpPr>
            <p:spPr bwMode="auto">
              <a:xfrm>
                <a:off x="1627188" y="4383088"/>
                <a:ext cx="36513" cy="177800"/>
              </a:xfrm>
              <a:custGeom>
                <a:avLst/>
                <a:gdLst>
                  <a:gd name="T0" fmla="*/ 0 w 23"/>
                  <a:gd name="T1" fmla="*/ 18 h 112"/>
                  <a:gd name="T2" fmla="*/ 0 w 23"/>
                  <a:gd name="T3" fmla="*/ 0 h 112"/>
                  <a:gd name="T4" fmla="*/ 23 w 23"/>
                  <a:gd name="T5" fmla="*/ 0 h 112"/>
                  <a:gd name="T6" fmla="*/ 23 w 23"/>
                  <a:gd name="T7" fmla="*/ 18 h 112"/>
                  <a:gd name="T8" fmla="*/ 0 w 23"/>
                  <a:gd name="T9" fmla="*/ 18 h 112"/>
                  <a:gd name="T10" fmla="*/ 23 w 23"/>
                  <a:gd name="T11" fmla="*/ 31 h 112"/>
                  <a:gd name="T12" fmla="*/ 23 w 23"/>
                  <a:gd name="T13" fmla="*/ 112 h 112"/>
                  <a:gd name="T14" fmla="*/ 0 w 23"/>
                  <a:gd name="T15" fmla="*/ 112 h 112"/>
                  <a:gd name="T16" fmla="*/ 0 w 23"/>
                  <a:gd name="T17" fmla="*/ 31 h 112"/>
                  <a:gd name="T18" fmla="*/ 23 w 23"/>
                  <a:gd name="T19"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2">
                    <a:moveTo>
                      <a:pt x="0" y="18"/>
                    </a:moveTo>
                    <a:lnTo>
                      <a:pt x="0" y="0"/>
                    </a:lnTo>
                    <a:lnTo>
                      <a:pt x="23" y="0"/>
                    </a:lnTo>
                    <a:lnTo>
                      <a:pt x="23" y="18"/>
                    </a:lnTo>
                    <a:lnTo>
                      <a:pt x="0" y="18"/>
                    </a:lnTo>
                    <a:close/>
                    <a:moveTo>
                      <a:pt x="23" y="31"/>
                    </a:moveTo>
                    <a:lnTo>
                      <a:pt x="23" y="112"/>
                    </a:lnTo>
                    <a:lnTo>
                      <a:pt x="0" y="112"/>
                    </a:lnTo>
                    <a:lnTo>
                      <a:pt x="0" y="31"/>
                    </a:lnTo>
                    <a:lnTo>
                      <a:pt x="2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0" name="Freeform 19"/>
              <p:cNvSpPr>
                <a:spLocks/>
              </p:cNvSpPr>
              <p:nvPr userDrawn="1"/>
            </p:nvSpPr>
            <p:spPr bwMode="auto">
              <a:xfrm>
                <a:off x="1685925" y="4427538"/>
                <a:ext cx="122238" cy="133350"/>
              </a:xfrm>
              <a:custGeom>
                <a:avLst/>
                <a:gdLst>
                  <a:gd name="T0" fmla="*/ 26 w 94"/>
                  <a:gd name="T1" fmla="*/ 3 h 103"/>
                  <a:gd name="T2" fmla="*/ 26 w 94"/>
                  <a:gd name="T3" fmla="*/ 17 h 103"/>
                  <a:gd name="T4" fmla="*/ 27 w 94"/>
                  <a:gd name="T5" fmla="*/ 17 h 103"/>
                  <a:gd name="T6" fmla="*/ 40 w 94"/>
                  <a:gd name="T7" fmla="*/ 4 h 103"/>
                  <a:gd name="T8" fmla="*/ 57 w 94"/>
                  <a:gd name="T9" fmla="*/ 0 h 103"/>
                  <a:gd name="T10" fmla="*/ 76 w 94"/>
                  <a:gd name="T11" fmla="*/ 3 h 103"/>
                  <a:gd name="T12" fmla="*/ 87 w 94"/>
                  <a:gd name="T13" fmla="*/ 12 h 103"/>
                  <a:gd name="T14" fmla="*/ 92 w 94"/>
                  <a:gd name="T15" fmla="*/ 25 h 103"/>
                  <a:gd name="T16" fmla="*/ 94 w 94"/>
                  <a:gd name="T17" fmla="*/ 42 h 103"/>
                  <a:gd name="T18" fmla="*/ 94 w 94"/>
                  <a:gd name="T19" fmla="*/ 103 h 103"/>
                  <a:gd name="T20" fmla="*/ 67 w 94"/>
                  <a:gd name="T21" fmla="*/ 103 h 103"/>
                  <a:gd name="T22" fmla="*/ 67 w 94"/>
                  <a:gd name="T23" fmla="*/ 47 h 103"/>
                  <a:gd name="T24" fmla="*/ 63 w 94"/>
                  <a:gd name="T25" fmla="*/ 28 h 103"/>
                  <a:gd name="T26" fmla="*/ 49 w 94"/>
                  <a:gd name="T27" fmla="*/ 22 h 103"/>
                  <a:gd name="T28" fmla="*/ 33 w 94"/>
                  <a:gd name="T29" fmla="*/ 29 h 103"/>
                  <a:gd name="T30" fmla="*/ 28 w 94"/>
                  <a:gd name="T31" fmla="*/ 51 h 103"/>
                  <a:gd name="T32" fmla="*/ 28 w 94"/>
                  <a:gd name="T33" fmla="*/ 103 h 103"/>
                  <a:gd name="T34" fmla="*/ 0 w 94"/>
                  <a:gd name="T35" fmla="*/ 103 h 103"/>
                  <a:gd name="T36" fmla="*/ 0 w 94"/>
                  <a:gd name="T37" fmla="*/ 3 h 103"/>
                  <a:gd name="T38" fmla="*/ 26 w 94"/>
                  <a:gd name="T39"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26" y="3"/>
                    </a:moveTo>
                    <a:cubicBezTo>
                      <a:pt x="26" y="17"/>
                      <a:pt x="26" y="17"/>
                      <a:pt x="26" y="17"/>
                    </a:cubicBezTo>
                    <a:cubicBezTo>
                      <a:pt x="27" y="17"/>
                      <a:pt x="27" y="17"/>
                      <a:pt x="27" y="17"/>
                    </a:cubicBezTo>
                    <a:cubicBezTo>
                      <a:pt x="30" y="11"/>
                      <a:pt x="35" y="7"/>
                      <a:pt x="40" y="4"/>
                    </a:cubicBezTo>
                    <a:cubicBezTo>
                      <a:pt x="46" y="2"/>
                      <a:pt x="52" y="0"/>
                      <a:pt x="57" y="0"/>
                    </a:cubicBezTo>
                    <a:cubicBezTo>
                      <a:pt x="65" y="0"/>
                      <a:pt x="71" y="1"/>
                      <a:pt x="76" y="3"/>
                    </a:cubicBezTo>
                    <a:cubicBezTo>
                      <a:pt x="80" y="5"/>
                      <a:pt x="84" y="8"/>
                      <a:pt x="87" y="12"/>
                    </a:cubicBezTo>
                    <a:cubicBezTo>
                      <a:pt x="89" y="15"/>
                      <a:pt x="91" y="20"/>
                      <a:pt x="92" y="25"/>
                    </a:cubicBezTo>
                    <a:cubicBezTo>
                      <a:pt x="94" y="30"/>
                      <a:pt x="94" y="35"/>
                      <a:pt x="94" y="42"/>
                    </a:cubicBezTo>
                    <a:cubicBezTo>
                      <a:pt x="94" y="103"/>
                      <a:pt x="94" y="103"/>
                      <a:pt x="94" y="103"/>
                    </a:cubicBezTo>
                    <a:cubicBezTo>
                      <a:pt x="67" y="103"/>
                      <a:pt x="67" y="103"/>
                      <a:pt x="67" y="103"/>
                    </a:cubicBezTo>
                    <a:cubicBezTo>
                      <a:pt x="67" y="47"/>
                      <a:pt x="67" y="47"/>
                      <a:pt x="67" y="47"/>
                    </a:cubicBezTo>
                    <a:cubicBezTo>
                      <a:pt x="67" y="38"/>
                      <a:pt x="65" y="32"/>
                      <a:pt x="63" y="28"/>
                    </a:cubicBezTo>
                    <a:cubicBezTo>
                      <a:pt x="60" y="24"/>
                      <a:pt x="56" y="22"/>
                      <a:pt x="49" y="22"/>
                    </a:cubicBezTo>
                    <a:cubicBezTo>
                      <a:pt x="41" y="22"/>
                      <a:pt x="36" y="24"/>
                      <a:pt x="33" y="29"/>
                    </a:cubicBezTo>
                    <a:cubicBezTo>
                      <a:pt x="29" y="33"/>
                      <a:pt x="28" y="41"/>
                      <a:pt x="28" y="51"/>
                    </a:cubicBezTo>
                    <a:cubicBezTo>
                      <a:pt x="28" y="103"/>
                      <a:pt x="28" y="103"/>
                      <a:pt x="28" y="103"/>
                    </a:cubicBezTo>
                    <a:cubicBezTo>
                      <a:pt x="0" y="103"/>
                      <a:pt x="0" y="103"/>
                      <a:pt x="0" y="103"/>
                    </a:cubicBezTo>
                    <a:cubicBezTo>
                      <a:pt x="0" y="3"/>
                      <a:pt x="0" y="3"/>
                      <a:pt x="0" y="3"/>
                    </a:cubicBez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1" name="Freeform 20"/>
              <p:cNvSpPr>
                <a:spLocks noEditPoints="1"/>
              </p:cNvSpPr>
              <p:nvPr userDrawn="1"/>
            </p:nvSpPr>
            <p:spPr bwMode="auto">
              <a:xfrm>
                <a:off x="1824038" y="4427538"/>
                <a:ext cx="128588" cy="136525"/>
              </a:xfrm>
              <a:custGeom>
                <a:avLst/>
                <a:gdLst>
                  <a:gd name="T0" fmla="*/ 34 w 100"/>
                  <a:gd name="T1" fmla="*/ 79 h 106"/>
                  <a:gd name="T2" fmla="*/ 52 w 100"/>
                  <a:gd name="T3" fmla="*/ 85 h 106"/>
                  <a:gd name="T4" fmla="*/ 67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4 w 100"/>
                  <a:gd name="T19" fmla="*/ 75 h 106"/>
                  <a:gd name="T20" fmla="*/ 0 w 100"/>
                  <a:gd name="T21" fmla="*/ 53 h 106"/>
                  <a:gd name="T22" fmla="*/ 4 w 100"/>
                  <a:gd name="T23" fmla="*/ 32 h 106"/>
                  <a:gd name="T24" fmla="*/ 14 w 100"/>
                  <a:gd name="T25" fmla="*/ 16 h 106"/>
                  <a:gd name="T26" fmla="*/ 31 w 100"/>
                  <a:gd name="T27" fmla="*/ 4 h 106"/>
                  <a:gd name="T28" fmla="*/ 51 w 100"/>
                  <a:gd name="T29" fmla="*/ 0 h 106"/>
                  <a:gd name="T30" fmla="*/ 74 w 100"/>
                  <a:gd name="T31" fmla="*/ 5 h 106"/>
                  <a:gd name="T32" fmla="*/ 89 w 100"/>
                  <a:gd name="T33" fmla="*/ 19 h 106"/>
                  <a:gd name="T34" fmla="*/ 98 w 100"/>
                  <a:gd name="T35" fmla="*/ 38 h 106"/>
                  <a:gd name="T36" fmla="*/ 100 w 100"/>
                  <a:gd name="T37" fmla="*/ 60 h 106"/>
                  <a:gd name="T38" fmla="*/ 28 w 100"/>
                  <a:gd name="T39" fmla="*/ 60 h 106"/>
                  <a:gd name="T40" fmla="*/ 34 w 100"/>
                  <a:gd name="T41" fmla="*/ 79 h 106"/>
                  <a:gd name="T42" fmla="*/ 66 w 100"/>
                  <a:gd name="T43" fmla="*/ 27 h 106"/>
                  <a:gd name="T44" fmla="*/ 51 w 100"/>
                  <a:gd name="T45" fmla="*/ 21 h 106"/>
                  <a:gd name="T46" fmla="*/ 40 w 100"/>
                  <a:gd name="T47" fmla="*/ 23 h 106"/>
                  <a:gd name="T48" fmla="*/ 33 w 100"/>
                  <a:gd name="T49" fmla="*/ 29 h 106"/>
                  <a:gd name="T50" fmla="*/ 29 w 100"/>
                  <a:gd name="T51" fmla="*/ 36 h 106"/>
                  <a:gd name="T52" fmla="*/ 28 w 100"/>
                  <a:gd name="T53" fmla="*/ 42 h 106"/>
                  <a:gd name="T54" fmla="*/ 72 w 100"/>
                  <a:gd name="T55" fmla="*/ 42 h 106"/>
                  <a:gd name="T56" fmla="*/ 66 w 100"/>
                  <a:gd name="T57" fmla="*/ 2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8" y="93"/>
                      <a:pt x="80" y="98"/>
                    </a:cubicBezTo>
                    <a:cubicBezTo>
                      <a:pt x="72" y="103"/>
                      <a:pt x="63" y="106"/>
                      <a:pt x="51" y="106"/>
                    </a:cubicBezTo>
                    <a:cubicBezTo>
                      <a:pt x="43" y="106"/>
                      <a:pt x="36" y="104"/>
                      <a:pt x="30" y="102"/>
                    </a:cubicBezTo>
                    <a:cubicBezTo>
                      <a:pt x="24" y="99"/>
                      <a:pt x="18" y="96"/>
                      <a:pt x="14" y="91"/>
                    </a:cubicBezTo>
                    <a:cubicBezTo>
                      <a:pt x="10" y="87"/>
                      <a:pt x="6" y="81"/>
                      <a:pt x="4" y="75"/>
                    </a:cubicBezTo>
                    <a:cubicBezTo>
                      <a:pt x="1" y="68"/>
                      <a:pt x="0" y="61"/>
                      <a:pt x="0" y="53"/>
                    </a:cubicBezTo>
                    <a:cubicBezTo>
                      <a:pt x="0" y="46"/>
                      <a:pt x="1" y="39"/>
                      <a:pt x="4" y="32"/>
                    </a:cubicBezTo>
                    <a:cubicBezTo>
                      <a:pt x="6" y="26"/>
                      <a:pt x="10" y="20"/>
                      <a:pt x="14" y="16"/>
                    </a:cubicBezTo>
                    <a:cubicBezTo>
                      <a:pt x="19" y="11"/>
                      <a:pt x="24" y="7"/>
                      <a:pt x="31" y="4"/>
                    </a:cubicBezTo>
                    <a:cubicBezTo>
                      <a:pt x="37" y="2"/>
                      <a:pt x="44" y="0"/>
                      <a:pt x="51" y="0"/>
                    </a:cubicBezTo>
                    <a:cubicBezTo>
                      <a:pt x="60" y="0"/>
                      <a:pt x="67" y="2"/>
                      <a:pt x="74" y="5"/>
                    </a:cubicBezTo>
                    <a:cubicBezTo>
                      <a:pt x="80" y="9"/>
                      <a:pt x="85" y="13"/>
                      <a:pt x="89" y="19"/>
                    </a:cubicBezTo>
                    <a:cubicBezTo>
                      <a:pt x="93" y="24"/>
                      <a:pt x="96" y="30"/>
                      <a:pt x="98" y="38"/>
                    </a:cubicBezTo>
                    <a:cubicBezTo>
                      <a:pt x="100" y="45"/>
                      <a:pt x="100" y="52"/>
                      <a:pt x="100" y="60"/>
                    </a:cubicBezTo>
                    <a:cubicBezTo>
                      <a:pt x="28" y="60"/>
                      <a:pt x="28" y="60"/>
                      <a:pt x="28" y="60"/>
                    </a:cubicBezTo>
                    <a:cubicBezTo>
                      <a:pt x="28" y="69"/>
                      <a:pt x="30" y="75"/>
                      <a:pt x="34" y="79"/>
                    </a:cubicBezTo>
                    <a:close/>
                    <a:moveTo>
                      <a:pt x="66" y="27"/>
                    </a:moveTo>
                    <a:cubicBezTo>
                      <a:pt x="62" y="23"/>
                      <a:pt x="57" y="21"/>
                      <a:pt x="51" y="21"/>
                    </a:cubicBezTo>
                    <a:cubicBezTo>
                      <a:pt x="46" y="21"/>
                      <a:pt x="43" y="22"/>
                      <a:pt x="40" y="23"/>
                    </a:cubicBezTo>
                    <a:cubicBezTo>
                      <a:pt x="37" y="25"/>
                      <a:pt x="34" y="27"/>
                      <a:pt x="33" y="29"/>
                    </a:cubicBezTo>
                    <a:cubicBezTo>
                      <a:pt x="31" y="31"/>
                      <a:pt x="30" y="33"/>
                      <a:pt x="29" y="36"/>
                    </a:cubicBezTo>
                    <a:cubicBezTo>
                      <a:pt x="28" y="38"/>
                      <a:pt x="28" y="40"/>
                      <a:pt x="28" y="42"/>
                    </a:cubicBezTo>
                    <a:cubicBezTo>
                      <a:pt x="72" y="42"/>
                      <a:pt x="72" y="42"/>
                      <a:pt x="72" y="42"/>
                    </a:cubicBezTo>
                    <a:cubicBezTo>
                      <a:pt x="71" y="35"/>
                      <a:pt x="69" y="30"/>
                      <a:pt x="6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2" name="Freeform 21"/>
              <p:cNvSpPr>
                <a:spLocks/>
              </p:cNvSpPr>
              <p:nvPr userDrawn="1"/>
            </p:nvSpPr>
            <p:spPr bwMode="auto">
              <a:xfrm>
                <a:off x="1963738" y="4427538"/>
                <a:ext cx="119063" cy="136525"/>
              </a:xfrm>
              <a:custGeom>
                <a:avLst/>
                <a:gdLst>
                  <a:gd name="T0" fmla="*/ 28 w 93"/>
                  <a:gd name="T1" fmla="*/ 78 h 106"/>
                  <a:gd name="T2" fmla="*/ 33 w 93"/>
                  <a:gd name="T3" fmla="*/ 84 h 106"/>
                  <a:gd name="T4" fmla="*/ 39 w 93"/>
                  <a:gd name="T5" fmla="*/ 87 h 106"/>
                  <a:gd name="T6" fmla="*/ 47 w 93"/>
                  <a:gd name="T7" fmla="*/ 88 h 106"/>
                  <a:gd name="T8" fmla="*/ 53 w 93"/>
                  <a:gd name="T9" fmla="*/ 87 h 106"/>
                  <a:gd name="T10" fmla="*/ 59 w 93"/>
                  <a:gd name="T11" fmla="*/ 85 h 106"/>
                  <a:gd name="T12" fmla="*/ 63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4 h 106"/>
                  <a:gd name="T26" fmla="*/ 2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2 w 93"/>
                  <a:gd name="T59" fmla="*/ 34 h 106"/>
                  <a:gd name="T60" fmla="*/ 40 w 93"/>
                  <a:gd name="T61" fmla="*/ 38 h 106"/>
                  <a:gd name="T62" fmla="*/ 49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4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39" y="87"/>
                    </a:cubicBezTo>
                    <a:cubicBezTo>
                      <a:pt x="42" y="87"/>
                      <a:pt x="44" y="88"/>
                      <a:pt x="47" y="88"/>
                    </a:cubicBezTo>
                    <a:cubicBezTo>
                      <a:pt x="49" y="88"/>
                      <a:pt x="51" y="87"/>
                      <a:pt x="53" y="87"/>
                    </a:cubicBezTo>
                    <a:cubicBezTo>
                      <a:pt x="55" y="86"/>
                      <a:pt x="57" y="86"/>
                      <a:pt x="59" y="85"/>
                    </a:cubicBezTo>
                    <a:cubicBezTo>
                      <a:pt x="61" y="84"/>
                      <a:pt x="62" y="82"/>
                      <a:pt x="63" y="81"/>
                    </a:cubicBezTo>
                    <a:cubicBezTo>
                      <a:pt x="65" y="79"/>
                      <a:pt x="65" y="77"/>
                      <a:pt x="65" y="75"/>
                    </a:cubicBezTo>
                    <a:cubicBezTo>
                      <a:pt x="65" y="71"/>
                      <a:pt x="62" y="68"/>
                      <a:pt x="57" y="65"/>
                    </a:cubicBezTo>
                    <a:cubicBezTo>
                      <a:pt x="51" y="63"/>
                      <a:pt x="44" y="61"/>
                      <a:pt x="34" y="59"/>
                    </a:cubicBezTo>
                    <a:cubicBezTo>
                      <a:pt x="30" y="58"/>
                      <a:pt x="26" y="57"/>
                      <a:pt x="22" y="56"/>
                    </a:cubicBezTo>
                    <a:cubicBezTo>
                      <a:pt x="18" y="55"/>
                      <a:pt x="15" y="53"/>
                      <a:pt x="12" y="51"/>
                    </a:cubicBezTo>
                    <a:cubicBezTo>
                      <a:pt x="9" y="49"/>
                      <a:pt x="7" y="47"/>
                      <a:pt x="5" y="44"/>
                    </a:cubicBezTo>
                    <a:cubicBezTo>
                      <a:pt x="3" y="41"/>
                      <a:pt x="2" y="37"/>
                      <a:pt x="2" y="33"/>
                    </a:cubicBezTo>
                    <a:cubicBezTo>
                      <a:pt x="2" y="26"/>
                      <a:pt x="3" y="21"/>
                      <a:pt x="6" y="17"/>
                    </a:cubicBezTo>
                    <a:cubicBezTo>
                      <a:pt x="9" y="13"/>
                      <a:pt x="12" y="9"/>
                      <a:pt x="16" y="7"/>
                    </a:cubicBezTo>
                    <a:cubicBezTo>
                      <a:pt x="20" y="4"/>
                      <a:pt x="25" y="3"/>
                      <a:pt x="30" y="2"/>
                    </a:cubicBezTo>
                    <a:cubicBezTo>
                      <a:pt x="35" y="1"/>
                      <a:pt x="40" y="0"/>
                      <a:pt x="46" y="0"/>
                    </a:cubicBezTo>
                    <a:cubicBezTo>
                      <a:pt x="51" y="0"/>
                      <a:pt x="56" y="1"/>
                      <a:pt x="62" y="2"/>
                    </a:cubicBezTo>
                    <a:cubicBezTo>
                      <a:pt x="67" y="3"/>
                      <a:pt x="71" y="5"/>
                      <a:pt x="75" y="7"/>
                    </a:cubicBezTo>
                    <a:cubicBezTo>
                      <a:pt x="79" y="10"/>
                      <a:pt x="83" y="13"/>
                      <a:pt x="85" y="17"/>
                    </a:cubicBezTo>
                    <a:cubicBezTo>
                      <a:pt x="88" y="21"/>
                      <a:pt x="89" y="26"/>
                      <a:pt x="90" y="32"/>
                    </a:cubicBezTo>
                    <a:cubicBezTo>
                      <a:pt x="64" y="32"/>
                      <a:pt x="64" y="32"/>
                      <a:pt x="64" y="32"/>
                    </a:cubicBezTo>
                    <a:cubicBezTo>
                      <a:pt x="63" y="27"/>
                      <a:pt x="61" y="23"/>
                      <a:pt x="58" y="22"/>
                    </a:cubicBezTo>
                    <a:cubicBezTo>
                      <a:pt x="54" y="20"/>
                      <a:pt x="50" y="19"/>
                      <a:pt x="45" y="19"/>
                    </a:cubicBezTo>
                    <a:cubicBezTo>
                      <a:pt x="43" y="19"/>
                      <a:pt x="42" y="19"/>
                      <a:pt x="40" y="19"/>
                    </a:cubicBezTo>
                    <a:cubicBezTo>
                      <a:pt x="38" y="19"/>
                      <a:pt x="37" y="20"/>
                      <a:pt x="35" y="20"/>
                    </a:cubicBezTo>
                    <a:cubicBezTo>
                      <a:pt x="34" y="21"/>
                      <a:pt x="32" y="22"/>
                      <a:pt x="31" y="23"/>
                    </a:cubicBezTo>
                    <a:cubicBezTo>
                      <a:pt x="30" y="24"/>
                      <a:pt x="30" y="26"/>
                      <a:pt x="30" y="28"/>
                    </a:cubicBezTo>
                    <a:cubicBezTo>
                      <a:pt x="30" y="31"/>
                      <a:pt x="31" y="33"/>
                      <a:pt x="32" y="34"/>
                    </a:cubicBezTo>
                    <a:cubicBezTo>
                      <a:pt x="34" y="36"/>
                      <a:pt x="37" y="37"/>
                      <a:pt x="40" y="38"/>
                    </a:cubicBezTo>
                    <a:cubicBezTo>
                      <a:pt x="42" y="39"/>
                      <a:pt x="46" y="40"/>
                      <a:pt x="49" y="40"/>
                    </a:cubicBezTo>
                    <a:cubicBezTo>
                      <a:pt x="53" y="41"/>
                      <a:pt x="57" y="42"/>
                      <a:pt x="61" y="43"/>
                    </a:cubicBezTo>
                    <a:cubicBezTo>
                      <a:pt x="65" y="44"/>
                      <a:pt x="69" y="45"/>
                      <a:pt x="73" y="46"/>
                    </a:cubicBezTo>
                    <a:cubicBezTo>
                      <a:pt x="76" y="48"/>
                      <a:pt x="80" y="49"/>
                      <a:pt x="83" y="51"/>
                    </a:cubicBezTo>
                    <a:cubicBezTo>
                      <a:pt x="86" y="54"/>
                      <a:pt x="88" y="56"/>
                      <a:pt x="90" y="59"/>
                    </a:cubicBezTo>
                    <a:cubicBezTo>
                      <a:pt x="92" y="63"/>
                      <a:pt x="93" y="66"/>
                      <a:pt x="93" y="71"/>
                    </a:cubicBezTo>
                    <a:cubicBezTo>
                      <a:pt x="93" y="78"/>
                      <a:pt x="91" y="83"/>
                      <a:pt x="89" y="88"/>
                    </a:cubicBezTo>
                    <a:cubicBezTo>
                      <a:pt x="86" y="92"/>
                      <a:pt x="83" y="96"/>
                      <a:pt x="78" y="98"/>
                    </a:cubicBezTo>
                    <a:cubicBezTo>
                      <a:pt x="74" y="101"/>
                      <a:pt x="69" y="103"/>
                      <a:pt x="64" y="104"/>
                    </a:cubicBezTo>
                    <a:cubicBezTo>
                      <a:pt x="58" y="105"/>
                      <a:pt x="53" y="106"/>
                      <a:pt x="47" y="106"/>
                    </a:cubicBezTo>
                    <a:cubicBezTo>
                      <a:pt x="41" y="106"/>
                      <a:pt x="35" y="105"/>
                      <a:pt x="30" y="104"/>
                    </a:cubicBezTo>
                    <a:cubicBezTo>
                      <a:pt x="24" y="103"/>
                      <a:pt x="19" y="101"/>
                      <a:pt x="15" y="98"/>
                    </a:cubicBezTo>
                    <a:cubicBezTo>
                      <a:pt x="11" y="95"/>
                      <a:pt x="7" y="92"/>
                      <a:pt x="4" y="87"/>
                    </a:cubicBezTo>
                    <a:cubicBezTo>
                      <a:pt x="2" y="83"/>
                      <a:pt x="0" y="77"/>
                      <a:pt x="0" y="71"/>
                    </a:cubicBezTo>
                    <a:cubicBezTo>
                      <a:pt x="26" y="71"/>
                      <a:pt x="26" y="71"/>
                      <a:pt x="26" y="71"/>
                    </a:cubicBezTo>
                    <a:cubicBezTo>
                      <a:pt x="26" y="74"/>
                      <a:pt x="27" y="76"/>
                      <a:pt x="2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3" name="Freeform 22"/>
              <p:cNvSpPr>
                <a:spLocks/>
              </p:cNvSpPr>
              <p:nvPr userDrawn="1"/>
            </p:nvSpPr>
            <p:spPr bwMode="auto">
              <a:xfrm>
                <a:off x="2093913" y="4427538"/>
                <a:ext cx="119063" cy="136525"/>
              </a:xfrm>
              <a:custGeom>
                <a:avLst/>
                <a:gdLst>
                  <a:gd name="T0" fmla="*/ 27 w 92"/>
                  <a:gd name="T1" fmla="*/ 78 h 106"/>
                  <a:gd name="T2" fmla="*/ 32 w 92"/>
                  <a:gd name="T3" fmla="*/ 84 h 106"/>
                  <a:gd name="T4" fmla="*/ 39 w 92"/>
                  <a:gd name="T5" fmla="*/ 87 h 106"/>
                  <a:gd name="T6" fmla="*/ 47 w 92"/>
                  <a:gd name="T7" fmla="*/ 88 h 106"/>
                  <a:gd name="T8" fmla="*/ 53 w 92"/>
                  <a:gd name="T9" fmla="*/ 87 h 106"/>
                  <a:gd name="T10" fmla="*/ 59 w 92"/>
                  <a:gd name="T11" fmla="*/ 85 h 106"/>
                  <a:gd name="T12" fmla="*/ 63 w 92"/>
                  <a:gd name="T13" fmla="*/ 81 h 106"/>
                  <a:gd name="T14" fmla="*/ 65 w 92"/>
                  <a:gd name="T15" fmla="*/ 75 h 106"/>
                  <a:gd name="T16" fmla="*/ 57 w 92"/>
                  <a:gd name="T17" fmla="*/ 65 h 106"/>
                  <a:gd name="T18" fmla="*/ 34 w 92"/>
                  <a:gd name="T19" fmla="*/ 59 h 106"/>
                  <a:gd name="T20" fmla="*/ 22 w 92"/>
                  <a:gd name="T21" fmla="*/ 56 h 106"/>
                  <a:gd name="T22" fmla="*/ 12 w 92"/>
                  <a:gd name="T23" fmla="*/ 51 h 106"/>
                  <a:gd name="T24" fmla="*/ 5 w 92"/>
                  <a:gd name="T25" fmla="*/ 44 h 106"/>
                  <a:gd name="T26" fmla="*/ 2 w 92"/>
                  <a:gd name="T27" fmla="*/ 33 h 106"/>
                  <a:gd name="T28" fmla="*/ 6 w 92"/>
                  <a:gd name="T29" fmla="*/ 17 h 106"/>
                  <a:gd name="T30" fmla="*/ 16 w 92"/>
                  <a:gd name="T31" fmla="*/ 7 h 106"/>
                  <a:gd name="T32" fmla="*/ 30 w 92"/>
                  <a:gd name="T33" fmla="*/ 2 h 106"/>
                  <a:gd name="T34" fmla="*/ 45 w 92"/>
                  <a:gd name="T35" fmla="*/ 0 h 106"/>
                  <a:gd name="T36" fmla="*/ 61 w 92"/>
                  <a:gd name="T37" fmla="*/ 2 h 106"/>
                  <a:gd name="T38" fmla="*/ 75 w 92"/>
                  <a:gd name="T39" fmla="*/ 7 h 106"/>
                  <a:gd name="T40" fmla="*/ 85 w 92"/>
                  <a:gd name="T41" fmla="*/ 17 h 106"/>
                  <a:gd name="T42" fmla="*/ 90 w 92"/>
                  <a:gd name="T43" fmla="*/ 32 h 106"/>
                  <a:gd name="T44" fmla="*/ 63 w 92"/>
                  <a:gd name="T45" fmla="*/ 32 h 106"/>
                  <a:gd name="T46" fmla="*/ 57 w 92"/>
                  <a:gd name="T47" fmla="*/ 22 h 106"/>
                  <a:gd name="T48" fmla="*/ 45 w 92"/>
                  <a:gd name="T49" fmla="*/ 19 h 106"/>
                  <a:gd name="T50" fmla="*/ 40 w 92"/>
                  <a:gd name="T51" fmla="*/ 19 h 106"/>
                  <a:gd name="T52" fmla="*/ 35 w 92"/>
                  <a:gd name="T53" fmla="*/ 20 h 106"/>
                  <a:gd name="T54" fmla="*/ 31 w 92"/>
                  <a:gd name="T55" fmla="*/ 23 h 106"/>
                  <a:gd name="T56" fmla="*/ 29 w 92"/>
                  <a:gd name="T57" fmla="*/ 28 h 106"/>
                  <a:gd name="T58" fmla="*/ 32 w 92"/>
                  <a:gd name="T59" fmla="*/ 34 h 106"/>
                  <a:gd name="T60" fmla="*/ 39 w 92"/>
                  <a:gd name="T61" fmla="*/ 38 h 106"/>
                  <a:gd name="T62" fmla="*/ 49 w 92"/>
                  <a:gd name="T63" fmla="*/ 40 h 106"/>
                  <a:gd name="T64" fmla="*/ 61 w 92"/>
                  <a:gd name="T65" fmla="*/ 43 h 106"/>
                  <a:gd name="T66" fmla="*/ 72 w 92"/>
                  <a:gd name="T67" fmla="*/ 46 h 106"/>
                  <a:gd name="T68" fmla="*/ 82 w 92"/>
                  <a:gd name="T69" fmla="*/ 51 h 106"/>
                  <a:gd name="T70" fmla="*/ 90 w 92"/>
                  <a:gd name="T71" fmla="*/ 59 h 106"/>
                  <a:gd name="T72" fmla="*/ 92 w 92"/>
                  <a:gd name="T73" fmla="*/ 71 h 106"/>
                  <a:gd name="T74" fmla="*/ 88 w 92"/>
                  <a:gd name="T75" fmla="*/ 88 h 106"/>
                  <a:gd name="T76" fmla="*/ 78 w 92"/>
                  <a:gd name="T77" fmla="*/ 98 h 106"/>
                  <a:gd name="T78" fmla="*/ 63 w 92"/>
                  <a:gd name="T79" fmla="*/ 104 h 106"/>
                  <a:gd name="T80" fmla="*/ 47 w 92"/>
                  <a:gd name="T81" fmla="*/ 106 h 106"/>
                  <a:gd name="T82" fmla="*/ 30 w 92"/>
                  <a:gd name="T83" fmla="*/ 104 h 106"/>
                  <a:gd name="T84" fmla="*/ 15 w 92"/>
                  <a:gd name="T85" fmla="*/ 98 h 106"/>
                  <a:gd name="T86" fmla="*/ 4 w 92"/>
                  <a:gd name="T87" fmla="*/ 87 h 106"/>
                  <a:gd name="T88" fmla="*/ 0 w 92"/>
                  <a:gd name="T89" fmla="*/ 71 h 106"/>
                  <a:gd name="T90" fmla="*/ 26 w 92"/>
                  <a:gd name="T91" fmla="*/ 71 h 106"/>
                  <a:gd name="T92" fmla="*/ 27 w 92"/>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6">
                    <a:moveTo>
                      <a:pt x="27" y="78"/>
                    </a:moveTo>
                    <a:cubicBezTo>
                      <a:pt x="29" y="80"/>
                      <a:pt x="30" y="82"/>
                      <a:pt x="32" y="84"/>
                    </a:cubicBezTo>
                    <a:cubicBezTo>
                      <a:pt x="34" y="85"/>
                      <a:pt x="36" y="86"/>
                      <a:pt x="39" y="87"/>
                    </a:cubicBezTo>
                    <a:cubicBezTo>
                      <a:pt x="41" y="87"/>
                      <a:pt x="44" y="88"/>
                      <a:pt x="47" y="88"/>
                    </a:cubicBezTo>
                    <a:cubicBezTo>
                      <a:pt x="49" y="88"/>
                      <a:pt x="51" y="87"/>
                      <a:pt x="53" y="87"/>
                    </a:cubicBezTo>
                    <a:cubicBezTo>
                      <a:pt x="55" y="86"/>
                      <a:pt x="57" y="86"/>
                      <a:pt x="59" y="85"/>
                    </a:cubicBezTo>
                    <a:cubicBezTo>
                      <a:pt x="60" y="84"/>
                      <a:pt x="62" y="82"/>
                      <a:pt x="63" y="81"/>
                    </a:cubicBezTo>
                    <a:cubicBezTo>
                      <a:pt x="64" y="79"/>
                      <a:pt x="65" y="77"/>
                      <a:pt x="65" y="75"/>
                    </a:cubicBezTo>
                    <a:cubicBezTo>
                      <a:pt x="65" y="71"/>
                      <a:pt x="62" y="68"/>
                      <a:pt x="57" y="65"/>
                    </a:cubicBezTo>
                    <a:cubicBezTo>
                      <a:pt x="51" y="63"/>
                      <a:pt x="43" y="61"/>
                      <a:pt x="34" y="59"/>
                    </a:cubicBezTo>
                    <a:cubicBezTo>
                      <a:pt x="30" y="58"/>
                      <a:pt x="26" y="57"/>
                      <a:pt x="22" y="56"/>
                    </a:cubicBezTo>
                    <a:cubicBezTo>
                      <a:pt x="18" y="55"/>
                      <a:pt x="15" y="53"/>
                      <a:pt x="12" y="51"/>
                    </a:cubicBezTo>
                    <a:cubicBezTo>
                      <a:pt x="9" y="49"/>
                      <a:pt x="6" y="47"/>
                      <a:pt x="5" y="44"/>
                    </a:cubicBezTo>
                    <a:cubicBezTo>
                      <a:pt x="3" y="41"/>
                      <a:pt x="2" y="37"/>
                      <a:pt x="2" y="33"/>
                    </a:cubicBezTo>
                    <a:cubicBezTo>
                      <a:pt x="2" y="26"/>
                      <a:pt x="3" y="21"/>
                      <a:pt x="6" y="17"/>
                    </a:cubicBezTo>
                    <a:cubicBezTo>
                      <a:pt x="8" y="13"/>
                      <a:pt x="11" y="9"/>
                      <a:pt x="16" y="7"/>
                    </a:cubicBezTo>
                    <a:cubicBezTo>
                      <a:pt x="20" y="4"/>
                      <a:pt x="24" y="3"/>
                      <a:pt x="30" y="2"/>
                    </a:cubicBezTo>
                    <a:cubicBezTo>
                      <a:pt x="35" y="1"/>
                      <a:pt x="40" y="0"/>
                      <a:pt x="45" y="0"/>
                    </a:cubicBezTo>
                    <a:cubicBezTo>
                      <a:pt x="51" y="0"/>
                      <a:pt x="56" y="1"/>
                      <a:pt x="61" y="2"/>
                    </a:cubicBezTo>
                    <a:cubicBezTo>
                      <a:pt x="66" y="3"/>
                      <a:pt x="71" y="5"/>
                      <a:pt x="75" y="7"/>
                    </a:cubicBezTo>
                    <a:cubicBezTo>
                      <a:pt x="79" y="10"/>
                      <a:pt x="82" y="13"/>
                      <a:pt x="85" y="17"/>
                    </a:cubicBezTo>
                    <a:cubicBezTo>
                      <a:pt x="87" y="21"/>
                      <a:pt x="89" y="26"/>
                      <a:pt x="90" y="32"/>
                    </a:cubicBezTo>
                    <a:cubicBezTo>
                      <a:pt x="63" y="32"/>
                      <a:pt x="63" y="32"/>
                      <a:pt x="63" y="32"/>
                    </a:cubicBezTo>
                    <a:cubicBezTo>
                      <a:pt x="63" y="27"/>
                      <a:pt x="61" y="23"/>
                      <a:pt x="57" y="22"/>
                    </a:cubicBezTo>
                    <a:cubicBezTo>
                      <a:pt x="54" y="20"/>
                      <a:pt x="50" y="19"/>
                      <a:pt x="45" y="19"/>
                    </a:cubicBezTo>
                    <a:cubicBezTo>
                      <a:pt x="43" y="19"/>
                      <a:pt x="41" y="19"/>
                      <a:pt x="40" y="19"/>
                    </a:cubicBezTo>
                    <a:cubicBezTo>
                      <a:pt x="38" y="19"/>
                      <a:pt x="36" y="20"/>
                      <a:pt x="35" y="20"/>
                    </a:cubicBezTo>
                    <a:cubicBezTo>
                      <a:pt x="33" y="21"/>
                      <a:pt x="32" y="22"/>
                      <a:pt x="31" y="23"/>
                    </a:cubicBezTo>
                    <a:cubicBezTo>
                      <a:pt x="30" y="24"/>
                      <a:pt x="29" y="26"/>
                      <a:pt x="29" y="28"/>
                    </a:cubicBezTo>
                    <a:cubicBezTo>
                      <a:pt x="29" y="31"/>
                      <a:pt x="30" y="33"/>
                      <a:pt x="32" y="34"/>
                    </a:cubicBezTo>
                    <a:cubicBezTo>
                      <a:pt x="34" y="36"/>
                      <a:pt x="36" y="37"/>
                      <a:pt x="39" y="38"/>
                    </a:cubicBezTo>
                    <a:cubicBezTo>
                      <a:pt x="42" y="39"/>
                      <a:pt x="45" y="40"/>
                      <a:pt x="49" y="40"/>
                    </a:cubicBezTo>
                    <a:cubicBezTo>
                      <a:pt x="53" y="41"/>
                      <a:pt x="57" y="42"/>
                      <a:pt x="61" y="43"/>
                    </a:cubicBezTo>
                    <a:cubicBezTo>
                      <a:pt x="65" y="44"/>
                      <a:pt x="68" y="45"/>
                      <a:pt x="72" y="46"/>
                    </a:cubicBezTo>
                    <a:cubicBezTo>
                      <a:pt x="76" y="48"/>
                      <a:pt x="79" y="49"/>
                      <a:pt x="82" y="51"/>
                    </a:cubicBezTo>
                    <a:cubicBezTo>
                      <a:pt x="85" y="54"/>
                      <a:pt x="88" y="56"/>
                      <a:pt x="90" y="59"/>
                    </a:cubicBezTo>
                    <a:cubicBezTo>
                      <a:pt x="91" y="63"/>
                      <a:pt x="92" y="66"/>
                      <a:pt x="92" y="71"/>
                    </a:cubicBezTo>
                    <a:cubicBezTo>
                      <a:pt x="92" y="78"/>
                      <a:pt x="91" y="83"/>
                      <a:pt x="88" y="88"/>
                    </a:cubicBezTo>
                    <a:cubicBezTo>
                      <a:pt x="86" y="92"/>
                      <a:pt x="82" y="96"/>
                      <a:pt x="78" y="98"/>
                    </a:cubicBezTo>
                    <a:cubicBezTo>
                      <a:pt x="74" y="101"/>
                      <a:pt x="69" y="103"/>
                      <a:pt x="63" y="104"/>
                    </a:cubicBezTo>
                    <a:cubicBezTo>
                      <a:pt x="58" y="105"/>
                      <a:pt x="52" y="106"/>
                      <a:pt x="47" y="106"/>
                    </a:cubicBezTo>
                    <a:cubicBezTo>
                      <a:pt x="41" y="106"/>
                      <a:pt x="35" y="105"/>
                      <a:pt x="30" y="104"/>
                    </a:cubicBezTo>
                    <a:cubicBezTo>
                      <a:pt x="24" y="103"/>
                      <a:pt x="19" y="101"/>
                      <a:pt x="15" y="98"/>
                    </a:cubicBezTo>
                    <a:cubicBezTo>
                      <a:pt x="10" y="95"/>
                      <a:pt x="7" y="92"/>
                      <a:pt x="4" y="87"/>
                    </a:cubicBezTo>
                    <a:cubicBezTo>
                      <a:pt x="1" y="83"/>
                      <a:pt x="0" y="77"/>
                      <a:pt x="0" y="71"/>
                    </a:cubicBezTo>
                    <a:cubicBezTo>
                      <a:pt x="26" y="71"/>
                      <a:pt x="26" y="71"/>
                      <a:pt x="26" y="71"/>
                    </a:cubicBezTo>
                    <a:cubicBezTo>
                      <a:pt x="26" y="74"/>
                      <a:pt x="26" y="76"/>
                      <a:pt x="2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4" name="Freeform 23"/>
              <p:cNvSpPr>
                <a:spLocks/>
              </p:cNvSpPr>
              <p:nvPr userDrawn="1"/>
            </p:nvSpPr>
            <p:spPr bwMode="auto">
              <a:xfrm>
                <a:off x="1173163" y="4627563"/>
                <a:ext cx="150813" cy="187325"/>
              </a:xfrm>
              <a:custGeom>
                <a:avLst/>
                <a:gdLst>
                  <a:gd name="T0" fmla="*/ 32 w 117"/>
                  <a:gd name="T1" fmla="*/ 108 h 145"/>
                  <a:gd name="T2" fmla="*/ 39 w 117"/>
                  <a:gd name="T3" fmla="*/ 116 h 145"/>
                  <a:gd name="T4" fmla="*/ 49 w 117"/>
                  <a:gd name="T5" fmla="*/ 120 h 145"/>
                  <a:gd name="T6" fmla="*/ 60 w 117"/>
                  <a:gd name="T7" fmla="*/ 122 h 145"/>
                  <a:gd name="T8" fmla="*/ 69 w 117"/>
                  <a:gd name="T9" fmla="*/ 121 h 145"/>
                  <a:gd name="T10" fmla="*/ 78 w 117"/>
                  <a:gd name="T11" fmla="*/ 118 h 145"/>
                  <a:gd name="T12" fmla="*/ 84 w 117"/>
                  <a:gd name="T13" fmla="*/ 113 h 145"/>
                  <a:gd name="T14" fmla="*/ 87 w 117"/>
                  <a:gd name="T15" fmla="*/ 104 h 145"/>
                  <a:gd name="T16" fmla="*/ 84 w 117"/>
                  <a:gd name="T17" fmla="*/ 95 h 145"/>
                  <a:gd name="T18" fmla="*/ 74 w 117"/>
                  <a:gd name="T19" fmla="*/ 90 h 145"/>
                  <a:gd name="T20" fmla="*/ 61 w 117"/>
                  <a:gd name="T21" fmla="*/ 85 h 145"/>
                  <a:gd name="T22" fmla="*/ 46 w 117"/>
                  <a:gd name="T23" fmla="*/ 82 h 145"/>
                  <a:gd name="T24" fmla="*/ 31 w 117"/>
                  <a:gd name="T25" fmla="*/ 77 h 145"/>
                  <a:gd name="T26" fmla="*/ 18 w 117"/>
                  <a:gd name="T27" fmla="*/ 70 h 145"/>
                  <a:gd name="T28" fmla="*/ 8 w 117"/>
                  <a:gd name="T29" fmla="*/ 58 h 145"/>
                  <a:gd name="T30" fmla="*/ 5 w 117"/>
                  <a:gd name="T31" fmla="*/ 42 h 145"/>
                  <a:gd name="T32" fmla="*/ 9 w 117"/>
                  <a:gd name="T33" fmla="*/ 24 h 145"/>
                  <a:gd name="T34" fmla="*/ 21 w 117"/>
                  <a:gd name="T35" fmla="*/ 11 h 145"/>
                  <a:gd name="T36" fmla="*/ 38 w 117"/>
                  <a:gd name="T37" fmla="*/ 3 h 145"/>
                  <a:gd name="T38" fmla="*/ 56 w 117"/>
                  <a:gd name="T39" fmla="*/ 0 h 145"/>
                  <a:gd name="T40" fmla="*/ 77 w 117"/>
                  <a:gd name="T41" fmla="*/ 3 h 145"/>
                  <a:gd name="T42" fmla="*/ 95 w 117"/>
                  <a:gd name="T43" fmla="*/ 11 h 145"/>
                  <a:gd name="T44" fmla="*/ 107 w 117"/>
                  <a:gd name="T45" fmla="*/ 25 h 145"/>
                  <a:gd name="T46" fmla="*/ 112 w 117"/>
                  <a:gd name="T47" fmla="*/ 45 h 145"/>
                  <a:gd name="T48" fmla="*/ 82 w 117"/>
                  <a:gd name="T49" fmla="*/ 45 h 145"/>
                  <a:gd name="T50" fmla="*/ 80 w 117"/>
                  <a:gd name="T51" fmla="*/ 35 h 145"/>
                  <a:gd name="T52" fmla="*/ 74 w 117"/>
                  <a:gd name="T53" fmla="*/ 28 h 145"/>
                  <a:gd name="T54" fmla="*/ 65 w 117"/>
                  <a:gd name="T55" fmla="*/ 25 h 145"/>
                  <a:gd name="T56" fmla="*/ 55 w 117"/>
                  <a:gd name="T57" fmla="*/ 24 h 145"/>
                  <a:gd name="T58" fmla="*/ 48 w 117"/>
                  <a:gd name="T59" fmla="*/ 25 h 145"/>
                  <a:gd name="T60" fmla="*/ 41 w 117"/>
                  <a:gd name="T61" fmla="*/ 28 h 145"/>
                  <a:gd name="T62" fmla="*/ 36 w 117"/>
                  <a:gd name="T63" fmla="*/ 32 h 145"/>
                  <a:gd name="T64" fmla="*/ 34 w 117"/>
                  <a:gd name="T65" fmla="*/ 40 h 145"/>
                  <a:gd name="T66" fmla="*/ 36 w 117"/>
                  <a:gd name="T67" fmla="*/ 46 h 145"/>
                  <a:gd name="T68" fmla="*/ 42 w 117"/>
                  <a:gd name="T69" fmla="*/ 51 h 145"/>
                  <a:gd name="T70" fmla="*/ 54 w 117"/>
                  <a:gd name="T71" fmla="*/ 55 h 145"/>
                  <a:gd name="T72" fmla="*/ 75 w 117"/>
                  <a:gd name="T73" fmla="*/ 61 h 145"/>
                  <a:gd name="T74" fmla="*/ 86 w 117"/>
                  <a:gd name="T75" fmla="*/ 63 h 145"/>
                  <a:gd name="T76" fmla="*/ 100 w 117"/>
                  <a:gd name="T77" fmla="*/ 70 h 145"/>
                  <a:gd name="T78" fmla="*/ 112 w 117"/>
                  <a:gd name="T79" fmla="*/ 82 h 145"/>
                  <a:gd name="T80" fmla="*/ 117 w 117"/>
                  <a:gd name="T81" fmla="*/ 101 h 145"/>
                  <a:gd name="T82" fmla="*/ 113 w 117"/>
                  <a:gd name="T83" fmla="*/ 119 h 145"/>
                  <a:gd name="T84" fmla="*/ 102 w 117"/>
                  <a:gd name="T85" fmla="*/ 133 h 145"/>
                  <a:gd name="T86" fmla="*/ 84 w 117"/>
                  <a:gd name="T87" fmla="*/ 142 h 145"/>
                  <a:gd name="T88" fmla="*/ 59 w 117"/>
                  <a:gd name="T89" fmla="*/ 145 h 145"/>
                  <a:gd name="T90" fmla="*/ 37 w 117"/>
                  <a:gd name="T91" fmla="*/ 142 h 145"/>
                  <a:gd name="T92" fmla="*/ 18 w 117"/>
                  <a:gd name="T93" fmla="*/ 134 h 145"/>
                  <a:gd name="T94" fmla="*/ 5 w 117"/>
                  <a:gd name="T95" fmla="*/ 118 h 145"/>
                  <a:gd name="T96" fmla="*/ 0 w 117"/>
                  <a:gd name="T97" fmla="*/ 96 h 145"/>
                  <a:gd name="T98" fmla="*/ 30 w 117"/>
                  <a:gd name="T99" fmla="*/ 96 h 145"/>
                  <a:gd name="T100" fmla="*/ 32 w 117"/>
                  <a:gd name="T101" fmla="*/ 10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 h="145">
                    <a:moveTo>
                      <a:pt x="32" y="108"/>
                    </a:moveTo>
                    <a:cubicBezTo>
                      <a:pt x="34" y="111"/>
                      <a:pt x="36" y="114"/>
                      <a:pt x="39" y="116"/>
                    </a:cubicBezTo>
                    <a:cubicBezTo>
                      <a:pt x="42" y="118"/>
                      <a:pt x="45" y="119"/>
                      <a:pt x="49" y="120"/>
                    </a:cubicBezTo>
                    <a:cubicBezTo>
                      <a:pt x="52" y="121"/>
                      <a:pt x="56" y="122"/>
                      <a:pt x="60" y="122"/>
                    </a:cubicBezTo>
                    <a:cubicBezTo>
                      <a:pt x="63" y="122"/>
                      <a:pt x="66" y="121"/>
                      <a:pt x="69" y="121"/>
                    </a:cubicBezTo>
                    <a:cubicBezTo>
                      <a:pt x="72" y="121"/>
                      <a:pt x="75" y="120"/>
                      <a:pt x="78" y="118"/>
                    </a:cubicBezTo>
                    <a:cubicBezTo>
                      <a:pt x="80" y="117"/>
                      <a:pt x="83" y="115"/>
                      <a:pt x="84" y="113"/>
                    </a:cubicBezTo>
                    <a:cubicBezTo>
                      <a:pt x="86" y="111"/>
                      <a:pt x="87" y="108"/>
                      <a:pt x="87" y="104"/>
                    </a:cubicBezTo>
                    <a:cubicBezTo>
                      <a:pt x="87" y="101"/>
                      <a:pt x="86" y="98"/>
                      <a:pt x="84" y="95"/>
                    </a:cubicBezTo>
                    <a:cubicBezTo>
                      <a:pt x="81" y="93"/>
                      <a:pt x="78" y="91"/>
                      <a:pt x="74" y="90"/>
                    </a:cubicBezTo>
                    <a:cubicBezTo>
                      <a:pt x="70" y="88"/>
                      <a:pt x="66" y="87"/>
                      <a:pt x="61" y="85"/>
                    </a:cubicBezTo>
                    <a:cubicBezTo>
                      <a:pt x="56" y="84"/>
                      <a:pt x="51" y="83"/>
                      <a:pt x="46" y="82"/>
                    </a:cubicBezTo>
                    <a:cubicBezTo>
                      <a:pt x="41" y="80"/>
                      <a:pt x="36" y="79"/>
                      <a:pt x="31" y="77"/>
                    </a:cubicBezTo>
                    <a:cubicBezTo>
                      <a:pt x="26" y="75"/>
                      <a:pt x="22" y="73"/>
                      <a:pt x="18" y="70"/>
                    </a:cubicBezTo>
                    <a:cubicBezTo>
                      <a:pt x="14" y="67"/>
                      <a:pt x="11" y="63"/>
                      <a:pt x="8" y="58"/>
                    </a:cubicBezTo>
                    <a:cubicBezTo>
                      <a:pt x="6" y="54"/>
                      <a:pt x="5" y="49"/>
                      <a:pt x="5" y="42"/>
                    </a:cubicBezTo>
                    <a:cubicBezTo>
                      <a:pt x="5" y="35"/>
                      <a:pt x="6" y="29"/>
                      <a:pt x="9" y="24"/>
                    </a:cubicBezTo>
                    <a:cubicBezTo>
                      <a:pt x="12" y="19"/>
                      <a:pt x="16" y="14"/>
                      <a:pt x="21" y="11"/>
                    </a:cubicBezTo>
                    <a:cubicBezTo>
                      <a:pt x="26" y="7"/>
                      <a:pt x="32" y="5"/>
                      <a:pt x="38" y="3"/>
                    </a:cubicBezTo>
                    <a:cubicBezTo>
                      <a:pt x="44" y="1"/>
                      <a:pt x="50" y="0"/>
                      <a:pt x="56" y="0"/>
                    </a:cubicBezTo>
                    <a:cubicBezTo>
                      <a:pt x="64" y="0"/>
                      <a:pt x="71" y="1"/>
                      <a:pt x="77" y="3"/>
                    </a:cubicBezTo>
                    <a:cubicBezTo>
                      <a:pt x="84" y="4"/>
                      <a:pt x="90" y="7"/>
                      <a:pt x="95" y="11"/>
                    </a:cubicBezTo>
                    <a:cubicBezTo>
                      <a:pt x="100" y="14"/>
                      <a:pt x="104" y="19"/>
                      <a:pt x="107" y="25"/>
                    </a:cubicBezTo>
                    <a:cubicBezTo>
                      <a:pt x="110" y="30"/>
                      <a:pt x="112" y="37"/>
                      <a:pt x="112" y="45"/>
                    </a:cubicBezTo>
                    <a:cubicBezTo>
                      <a:pt x="82" y="45"/>
                      <a:pt x="82" y="45"/>
                      <a:pt x="82" y="45"/>
                    </a:cubicBezTo>
                    <a:cubicBezTo>
                      <a:pt x="82" y="41"/>
                      <a:pt x="81" y="37"/>
                      <a:pt x="80" y="35"/>
                    </a:cubicBezTo>
                    <a:cubicBezTo>
                      <a:pt x="78" y="32"/>
                      <a:pt x="76" y="30"/>
                      <a:pt x="74" y="28"/>
                    </a:cubicBezTo>
                    <a:cubicBezTo>
                      <a:pt x="71" y="27"/>
                      <a:pt x="69" y="26"/>
                      <a:pt x="65" y="25"/>
                    </a:cubicBezTo>
                    <a:cubicBezTo>
                      <a:pt x="62" y="24"/>
                      <a:pt x="59" y="24"/>
                      <a:pt x="55" y="24"/>
                    </a:cubicBezTo>
                    <a:cubicBezTo>
                      <a:pt x="53" y="24"/>
                      <a:pt x="50" y="24"/>
                      <a:pt x="48" y="25"/>
                    </a:cubicBezTo>
                    <a:cubicBezTo>
                      <a:pt x="45" y="25"/>
                      <a:pt x="43" y="26"/>
                      <a:pt x="41" y="28"/>
                    </a:cubicBezTo>
                    <a:cubicBezTo>
                      <a:pt x="39" y="29"/>
                      <a:pt x="37" y="30"/>
                      <a:pt x="36" y="32"/>
                    </a:cubicBezTo>
                    <a:cubicBezTo>
                      <a:pt x="35" y="34"/>
                      <a:pt x="34" y="37"/>
                      <a:pt x="34" y="40"/>
                    </a:cubicBezTo>
                    <a:cubicBezTo>
                      <a:pt x="34" y="42"/>
                      <a:pt x="35" y="45"/>
                      <a:pt x="36" y="46"/>
                    </a:cubicBezTo>
                    <a:cubicBezTo>
                      <a:pt x="37" y="48"/>
                      <a:pt x="39" y="50"/>
                      <a:pt x="42" y="51"/>
                    </a:cubicBezTo>
                    <a:cubicBezTo>
                      <a:pt x="45" y="52"/>
                      <a:pt x="49" y="54"/>
                      <a:pt x="54" y="55"/>
                    </a:cubicBezTo>
                    <a:cubicBezTo>
                      <a:pt x="60" y="57"/>
                      <a:pt x="67" y="58"/>
                      <a:pt x="75" y="61"/>
                    </a:cubicBezTo>
                    <a:cubicBezTo>
                      <a:pt x="78" y="61"/>
                      <a:pt x="82" y="62"/>
                      <a:pt x="86" y="63"/>
                    </a:cubicBezTo>
                    <a:cubicBezTo>
                      <a:pt x="91" y="65"/>
                      <a:pt x="95" y="67"/>
                      <a:pt x="100" y="70"/>
                    </a:cubicBezTo>
                    <a:cubicBezTo>
                      <a:pt x="104" y="73"/>
                      <a:pt x="108" y="77"/>
                      <a:pt x="112" y="82"/>
                    </a:cubicBezTo>
                    <a:cubicBezTo>
                      <a:pt x="115" y="87"/>
                      <a:pt x="117" y="93"/>
                      <a:pt x="117" y="101"/>
                    </a:cubicBezTo>
                    <a:cubicBezTo>
                      <a:pt x="117" y="107"/>
                      <a:pt x="115" y="113"/>
                      <a:pt x="113" y="119"/>
                    </a:cubicBezTo>
                    <a:cubicBezTo>
                      <a:pt x="110" y="124"/>
                      <a:pt x="107" y="129"/>
                      <a:pt x="102" y="133"/>
                    </a:cubicBezTo>
                    <a:cubicBezTo>
                      <a:pt x="97" y="137"/>
                      <a:pt x="91" y="140"/>
                      <a:pt x="84" y="142"/>
                    </a:cubicBezTo>
                    <a:cubicBezTo>
                      <a:pt x="77" y="144"/>
                      <a:pt x="68" y="145"/>
                      <a:pt x="59" y="145"/>
                    </a:cubicBezTo>
                    <a:cubicBezTo>
                      <a:pt x="51" y="145"/>
                      <a:pt x="44" y="144"/>
                      <a:pt x="37" y="142"/>
                    </a:cubicBezTo>
                    <a:cubicBezTo>
                      <a:pt x="30" y="140"/>
                      <a:pt x="23" y="138"/>
                      <a:pt x="18" y="134"/>
                    </a:cubicBezTo>
                    <a:cubicBezTo>
                      <a:pt x="12" y="129"/>
                      <a:pt x="8" y="124"/>
                      <a:pt x="5" y="118"/>
                    </a:cubicBezTo>
                    <a:cubicBezTo>
                      <a:pt x="2" y="112"/>
                      <a:pt x="0" y="105"/>
                      <a:pt x="0" y="96"/>
                    </a:cubicBezTo>
                    <a:cubicBezTo>
                      <a:pt x="30" y="96"/>
                      <a:pt x="30" y="96"/>
                      <a:pt x="30" y="96"/>
                    </a:cubicBezTo>
                    <a:cubicBezTo>
                      <a:pt x="30" y="101"/>
                      <a:pt x="30" y="105"/>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45" name="Freeform 24"/>
              <p:cNvSpPr>
                <a:spLocks noEditPoints="1"/>
              </p:cNvSpPr>
              <p:nvPr userDrawn="1"/>
            </p:nvSpPr>
            <p:spPr bwMode="auto">
              <a:xfrm>
                <a:off x="1333500" y="4678363"/>
                <a:ext cx="128588" cy="136525"/>
              </a:xfrm>
              <a:custGeom>
                <a:avLst/>
                <a:gdLst>
                  <a:gd name="T0" fmla="*/ 34 w 100"/>
                  <a:gd name="T1" fmla="*/ 79 h 106"/>
                  <a:gd name="T2" fmla="*/ 52 w 100"/>
                  <a:gd name="T3" fmla="*/ 85 h 106"/>
                  <a:gd name="T4" fmla="*/ 66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3 w 100"/>
                  <a:gd name="T19" fmla="*/ 74 h 106"/>
                  <a:gd name="T20" fmla="*/ 0 w 100"/>
                  <a:gd name="T21" fmla="*/ 53 h 106"/>
                  <a:gd name="T22" fmla="*/ 3 w 100"/>
                  <a:gd name="T23" fmla="*/ 32 h 106"/>
                  <a:gd name="T24" fmla="*/ 14 w 100"/>
                  <a:gd name="T25" fmla="*/ 15 h 106"/>
                  <a:gd name="T26" fmla="*/ 30 w 100"/>
                  <a:gd name="T27" fmla="*/ 4 h 106"/>
                  <a:gd name="T28" fmla="*/ 51 w 100"/>
                  <a:gd name="T29" fmla="*/ 0 h 106"/>
                  <a:gd name="T30" fmla="*/ 73 w 100"/>
                  <a:gd name="T31" fmla="*/ 5 h 106"/>
                  <a:gd name="T32" fmla="*/ 89 w 100"/>
                  <a:gd name="T33" fmla="*/ 18 h 106"/>
                  <a:gd name="T34" fmla="*/ 98 w 100"/>
                  <a:gd name="T35" fmla="*/ 37 h 106"/>
                  <a:gd name="T36" fmla="*/ 100 w 100"/>
                  <a:gd name="T37" fmla="*/ 60 h 106"/>
                  <a:gd name="T38" fmla="*/ 27 w 100"/>
                  <a:gd name="T39" fmla="*/ 60 h 106"/>
                  <a:gd name="T40" fmla="*/ 34 w 100"/>
                  <a:gd name="T41" fmla="*/ 79 h 106"/>
                  <a:gd name="T42" fmla="*/ 65 w 100"/>
                  <a:gd name="T43" fmla="*/ 26 h 106"/>
                  <a:gd name="T44" fmla="*/ 50 w 100"/>
                  <a:gd name="T45" fmla="*/ 21 h 106"/>
                  <a:gd name="T46" fmla="*/ 39 w 100"/>
                  <a:gd name="T47" fmla="*/ 23 h 106"/>
                  <a:gd name="T48" fmla="*/ 32 w 100"/>
                  <a:gd name="T49" fmla="*/ 29 h 106"/>
                  <a:gd name="T50" fmla="*/ 29 w 100"/>
                  <a:gd name="T51" fmla="*/ 36 h 106"/>
                  <a:gd name="T52" fmla="*/ 27 w 100"/>
                  <a:gd name="T53" fmla="*/ 42 h 106"/>
                  <a:gd name="T54" fmla="*/ 72 w 100"/>
                  <a:gd name="T55" fmla="*/ 42 h 106"/>
                  <a:gd name="T56" fmla="*/ 65 w 100"/>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8" y="83"/>
                      <a:pt x="44" y="85"/>
                      <a:pt x="52" y="85"/>
                    </a:cubicBezTo>
                    <a:cubicBezTo>
                      <a:pt x="57" y="85"/>
                      <a:pt x="62" y="84"/>
                      <a:pt x="66" y="81"/>
                    </a:cubicBezTo>
                    <a:cubicBezTo>
                      <a:pt x="70" y="78"/>
                      <a:pt x="73" y="75"/>
                      <a:pt x="74" y="72"/>
                    </a:cubicBezTo>
                    <a:cubicBezTo>
                      <a:pt x="98" y="72"/>
                      <a:pt x="98" y="72"/>
                      <a:pt x="98" y="72"/>
                    </a:cubicBezTo>
                    <a:cubicBezTo>
                      <a:pt x="94" y="84"/>
                      <a:pt x="88" y="93"/>
                      <a:pt x="80" y="98"/>
                    </a:cubicBezTo>
                    <a:cubicBezTo>
                      <a:pt x="72" y="103"/>
                      <a:pt x="62" y="106"/>
                      <a:pt x="51" y="106"/>
                    </a:cubicBezTo>
                    <a:cubicBezTo>
                      <a:pt x="43" y="106"/>
                      <a:pt x="36" y="104"/>
                      <a:pt x="30" y="102"/>
                    </a:cubicBezTo>
                    <a:cubicBezTo>
                      <a:pt x="23" y="99"/>
                      <a:pt x="18" y="96"/>
                      <a:pt x="14" y="91"/>
                    </a:cubicBezTo>
                    <a:cubicBezTo>
                      <a:pt x="9" y="86"/>
                      <a:pt x="6" y="81"/>
                      <a:pt x="3" y="74"/>
                    </a:cubicBezTo>
                    <a:cubicBezTo>
                      <a:pt x="1" y="68"/>
                      <a:pt x="0" y="61"/>
                      <a:pt x="0" y="53"/>
                    </a:cubicBezTo>
                    <a:cubicBezTo>
                      <a:pt x="0" y="46"/>
                      <a:pt x="1" y="39"/>
                      <a:pt x="3" y="32"/>
                    </a:cubicBezTo>
                    <a:cubicBezTo>
                      <a:pt x="6" y="26"/>
                      <a:pt x="9" y="20"/>
                      <a:pt x="14" y="15"/>
                    </a:cubicBezTo>
                    <a:cubicBezTo>
                      <a:pt x="18" y="11"/>
                      <a:pt x="24" y="7"/>
                      <a:pt x="30" y="4"/>
                    </a:cubicBezTo>
                    <a:cubicBezTo>
                      <a:pt x="36" y="2"/>
                      <a:pt x="43" y="0"/>
                      <a:pt x="51" y="0"/>
                    </a:cubicBezTo>
                    <a:cubicBezTo>
                      <a:pt x="59" y="0"/>
                      <a:pt x="67" y="2"/>
                      <a:pt x="73" y="5"/>
                    </a:cubicBezTo>
                    <a:cubicBezTo>
                      <a:pt x="80" y="8"/>
                      <a:pt x="85" y="13"/>
                      <a:pt x="89" y="18"/>
                    </a:cubicBezTo>
                    <a:cubicBezTo>
                      <a:pt x="93" y="24"/>
                      <a:pt x="96" y="30"/>
                      <a:pt x="98" y="37"/>
                    </a:cubicBezTo>
                    <a:cubicBezTo>
                      <a:pt x="99" y="44"/>
                      <a:pt x="100" y="52"/>
                      <a:pt x="100" y="60"/>
                    </a:cubicBezTo>
                    <a:cubicBezTo>
                      <a:pt x="27" y="60"/>
                      <a:pt x="27" y="60"/>
                      <a:pt x="27" y="60"/>
                    </a:cubicBezTo>
                    <a:cubicBezTo>
                      <a:pt x="28" y="69"/>
                      <a:pt x="30" y="75"/>
                      <a:pt x="34" y="79"/>
                    </a:cubicBezTo>
                    <a:close/>
                    <a:moveTo>
                      <a:pt x="65" y="26"/>
                    </a:moveTo>
                    <a:cubicBezTo>
                      <a:pt x="62" y="23"/>
                      <a:pt x="57" y="21"/>
                      <a:pt x="50" y="21"/>
                    </a:cubicBezTo>
                    <a:cubicBezTo>
                      <a:pt x="46" y="21"/>
                      <a:pt x="42" y="22"/>
                      <a:pt x="39" y="23"/>
                    </a:cubicBezTo>
                    <a:cubicBezTo>
                      <a:pt x="36" y="25"/>
                      <a:pt x="34" y="26"/>
                      <a:pt x="32" y="29"/>
                    </a:cubicBezTo>
                    <a:cubicBezTo>
                      <a:pt x="31" y="31"/>
                      <a:pt x="29" y="33"/>
                      <a:pt x="29" y="36"/>
                    </a:cubicBezTo>
                    <a:cubicBezTo>
                      <a:pt x="28" y="38"/>
                      <a:pt x="27" y="40"/>
                      <a:pt x="27" y="42"/>
                    </a:cubicBezTo>
                    <a:cubicBezTo>
                      <a:pt x="72" y="42"/>
                      <a:pt x="72" y="42"/>
                      <a:pt x="72" y="42"/>
                    </a:cubicBezTo>
                    <a:cubicBezTo>
                      <a:pt x="71" y="35"/>
                      <a:pt x="68" y="30"/>
                      <a:pt x="6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4" name="Freeform 25"/>
              <p:cNvSpPr>
                <a:spLocks/>
              </p:cNvSpPr>
              <p:nvPr userDrawn="1"/>
            </p:nvSpPr>
            <p:spPr bwMode="auto">
              <a:xfrm>
                <a:off x="1479550" y="4678363"/>
                <a:ext cx="82550" cy="133350"/>
              </a:xfrm>
              <a:custGeom>
                <a:avLst/>
                <a:gdLst>
                  <a:gd name="T0" fmla="*/ 26 w 64"/>
                  <a:gd name="T1" fmla="*/ 3 h 103"/>
                  <a:gd name="T2" fmla="*/ 26 w 64"/>
                  <a:gd name="T3" fmla="*/ 21 h 103"/>
                  <a:gd name="T4" fmla="*/ 27 w 64"/>
                  <a:gd name="T5" fmla="*/ 21 h 103"/>
                  <a:gd name="T6" fmla="*/ 32 w 64"/>
                  <a:gd name="T7" fmla="*/ 13 h 103"/>
                  <a:gd name="T8" fmla="*/ 39 w 64"/>
                  <a:gd name="T9" fmla="*/ 6 h 103"/>
                  <a:gd name="T10" fmla="*/ 48 w 64"/>
                  <a:gd name="T11" fmla="*/ 2 h 103"/>
                  <a:gd name="T12" fmla="*/ 58 w 64"/>
                  <a:gd name="T13" fmla="*/ 0 h 103"/>
                  <a:gd name="T14" fmla="*/ 64 w 64"/>
                  <a:gd name="T15" fmla="*/ 1 h 103"/>
                  <a:gd name="T16" fmla="*/ 64 w 64"/>
                  <a:gd name="T17" fmla="*/ 27 h 103"/>
                  <a:gd name="T18" fmla="*/ 60 w 64"/>
                  <a:gd name="T19" fmla="*/ 26 h 103"/>
                  <a:gd name="T20" fmla="*/ 55 w 64"/>
                  <a:gd name="T21" fmla="*/ 26 h 103"/>
                  <a:gd name="T22" fmla="*/ 42 w 64"/>
                  <a:gd name="T23" fmla="*/ 28 h 103"/>
                  <a:gd name="T24" fmla="*/ 33 w 64"/>
                  <a:gd name="T25" fmla="*/ 35 h 103"/>
                  <a:gd name="T26" fmla="*/ 29 w 64"/>
                  <a:gd name="T27" fmla="*/ 45 h 103"/>
                  <a:gd name="T28" fmla="*/ 27 w 64"/>
                  <a:gd name="T29" fmla="*/ 58 h 103"/>
                  <a:gd name="T30" fmla="*/ 27 w 64"/>
                  <a:gd name="T31" fmla="*/ 103 h 103"/>
                  <a:gd name="T32" fmla="*/ 0 w 64"/>
                  <a:gd name="T33" fmla="*/ 103 h 103"/>
                  <a:gd name="T34" fmla="*/ 0 w 64"/>
                  <a:gd name="T35" fmla="*/ 3 h 103"/>
                  <a:gd name="T36" fmla="*/ 26 w 64"/>
                  <a:gd name="T3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03">
                    <a:moveTo>
                      <a:pt x="26" y="3"/>
                    </a:moveTo>
                    <a:cubicBezTo>
                      <a:pt x="26" y="21"/>
                      <a:pt x="26" y="21"/>
                      <a:pt x="26" y="21"/>
                    </a:cubicBezTo>
                    <a:cubicBezTo>
                      <a:pt x="27" y="21"/>
                      <a:pt x="27" y="21"/>
                      <a:pt x="27" y="21"/>
                    </a:cubicBezTo>
                    <a:cubicBezTo>
                      <a:pt x="28" y="18"/>
                      <a:pt x="30" y="16"/>
                      <a:pt x="32" y="13"/>
                    </a:cubicBezTo>
                    <a:cubicBezTo>
                      <a:pt x="34" y="10"/>
                      <a:pt x="36" y="8"/>
                      <a:pt x="39" y="6"/>
                    </a:cubicBezTo>
                    <a:cubicBezTo>
                      <a:pt x="42" y="4"/>
                      <a:pt x="45" y="3"/>
                      <a:pt x="48" y="2"/>
                    </a:cubicBezTo>
                    <a:cubicBezTo>
                      <a:pt x="52" y="1"/>
                      <a:pt x="55" y="0"/>
                      <a:pt x="58" y="0"/>
                    </a:cubicBezTo>
                    <a:cubicBezTo>
                      <a:pt x="60" y="0"/>
                      <a:pt x="62" y="1"/>
                      <a:pt x="64" y="1"/>
                    </a:cubicBezTo>
                    <a:cubicBezTo>
                      <a:pt x="64" y="27"/>
                      <a:pt x="64" y="27"/>
                      <a:pt x="64" y="27"/>
                    </a:cubicBezTo>
                    <a:cubicBezTo>
                      <a:pt x="63" y="26"/>
                      <a:pt x="62" y="26"/>
                      <a:pt x="60" y="26"/>
                    </a:cubicBezTo>
                    <a:cubicBezTo>
                      <a:pt x="58" y="26"/>
                      <a:pt x="56" y="26"/>
                      <a:pt x="55" y="26"/>
                    </a:cubicBezTo>
                    <a:cubicBezTo>
                      <a:pt x="50" y="26"/>
                      <a:pt x="45" y="27"/>
                      <a:pt x="42" y="28"/>
                    </a:cubicBezTo>
                    <a:cubicBezTo>
                      <a:pt x="38" y="30"/>
                      <a:pt x="36" y="32"/>
                      <a:pt x="33" y="35"/>
                    </a:cubicBezTo>
                    <a:cubicBezTo>
                      <a:pt x="31" y="38"/>
                      <a:pt x="30" y="41"/>
                      <a:pt x="29" y="45"/>
                    </a:cubicBezTo>
                    <a:cubicBezTo>
                      <a:pt x="28" y="49"/>
                      <a:pt x="27" y="53"/>
                      <a:pt x="27" y="58"/>
                    </a:cubicBezTo>
                    <a:cubicBezTo>
                      <a:pt x="27" y="103"/>
                      <a:pt x="27" y="103"/>
                      <a:pt x="27" y="103"/>
                    </a:cubicBezTo>
                    <a:cubicBezTo>
                      <a:pt x="0" y="103"/>
                      <a:pt x="0" y="103"/>
                      <a:pt x="0" y="103"/>
                    </a:cubicBezTo>
                    <a:cubicBezTo>
                      <a:pt x="0" y="3"/>
                      <a:pt x="0" y="3"/>
                      <a:pt x="0" y="3"/>
                    </a:cubicBez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5" name="Freeform 26"/>
              <p:cNvSpPr>
                <a:spLocks/>
              </p:cNvSpPr>
              <p:nvPr userDrawn="1"/>
            </p:nvSpPr>
            <p:spPr bwMode="auto">
              <a:xfrm>
                <a:off x="1573213" y="4681538"/>
                <a:ext cx="127000" cy="130175"/>
              </a:xfrm>
              <a:custGeom>
                <a:avLst/>
                <a:gdLst>
                  <a:gd name="T0" fmla="*/ 28 w 80"/>
                  <a:gd name="T1" fmla="*/ 82 h 82"/>
                  <a:gd name="T2" fmla="*/ 0 w 80"/>
                  <a:gd name="T3" fmla="*/ 0 h 82"/>
                  <a:gd name="T4" fmla="*/ 24 w 80"/>
                  <a:gd name="T5" fmla="*/ 0 h 82"/>
                  <a:gd name="T6" fmla="*/ 41 w 80"/>
                  <a:gd name="T7" fmla="*/ 56 h 82"/>
                  <a:gd name="T8" fmla="*/ 41 w 80"/>
                  <a:gd name="T9" fmla="*/ 56 h 82"/>
                  <a:gd name="T10" fmla="*/ 58 w 80"/>
                  <a:gd name="T11" fmla="*/ 0 h 82"/>
                  <a:gd name="T12" fmla="*/ 80 w 80"/>
                  <a:gd name="T13" fmla="*/ 0 h 82"/>
                  <a:gd name="T14" fmla="*/ 53 w 80"/>
                  <a:gd name="T15" fmla="*/ 82 h 82"/>
                  <a:gd name="T16" fmla="*/ 28 w 80"/>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2">
                    <a:moveTo>
                      <a:pt x="28" y="82"/>
                    </a:moveTo>
                    <a:lnTo>
                      <a:pt x="0" y="0"/>
                    </a:lnTo>
                    <a:lnTo>
                      <a:pt x="24" y="0"/>
                    </a:lnTo>
                    <a:lnTo>
                      <a:pt x="41" y="56"/>
                    </a:lnTo>
                    <a:lnTo>
                      <a:pt x="41" y="56"/>
                    </a:lnTo>
                    <a:lnTo>
                      <a:pt x="58" y="0"/>
                    </a:lnTo>
                    <a:lnTo>
                      <a:pt x="80" y="0"/>
                    </a:lnTo>
                    <a:lnTo>
                      <a:pt x="53" y="82"/>
                    </a:lnTo>
                    <a:lnTo>
                      <a:pt x="28"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6" name="Freeform 27"/>
              <p:cNvSpPr>
                <a:spLocks noEditPoints="1"/>
              </p:cNvSpPr>
              <p:nvPr userDrawn="1"/>
            </p:nvSpPr>
            <p:spPr bwMode="auto">
              <a:xfrm>
                <a:off x="1712913" y="4632326"/>
                <a:ext cx="34925" cy="179388"/>
              </a:xfrm>
              <a:custGeom>
                <a:avLst/>
                <a:gdLst>
                  <a:gd name="T0" fmla="*/ 0 w 22"/>
                  <a:gd name="T1" fmla="*/ 18 h 113"/>
                  <a:gd name="T2" fmla="*/ 0 w 22"/>
                  <a:gd name="T3" fmla="*/ 0 h 113"/>
                  <a:gd name="T4" fmla="*/ 22 w 22"/>
                  <a:gd name="T5" fmla="*/ 0 h 113"/>
                  <a:gd name="T6" fmla="*/ 22 w 22"/>
                  <a:gd name="T7" fmla="*/ 18 h 113"/>
                  <a:gd name="T8" fmla="*/ 0 w 22"/>
                  <a:gd name="T9" fmla="*/ 18 h 113"/>
                  <a:gd name="T10" fmla="*/ 22 w 22"/>
                  <a:gd name="T11" fmla="*/ 31 h 113"/>
                  <a:gd name="T12" fmla="*/ 22 w 22"/>
                  <a:gd name="T13" fmla="*/ 113 h 113"/>
                  <a:gd name="T14" fmla="*/ 0 w 22"/>
                  <a:gd name="T15" fmla="*/ 113 h 113"/>
                  <a:gd name="T16" fmla="*/ 0 w 22"/>
                  <a:gd name="T17" fmla="*/ 31 h 113"/>
                  <a:gd name="T18" fmla="*/ 22 w 22"/>
                  <a:gd name="T19"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3">
                    <a:moveTo>
                      <a:pt x="0" y="18"/>
                    </a:moveTo>
                    <a:lnTo>
                      <a:pt x="0" y="0"/>
                    </a:lnTo>
                    <a:lnTo>
                      <a:pt x="22" y="0"/>
                    </a:lnTo>
                    <a:lnTo>
                      <a:pt x="22" y="18"/>
                    </a:lnTo>
                    <a:lnTo>
                      <a:pt x="0" y="18"/>
                    </a:lnTo>
                    <a:close/>
                    <a:moveTo>
                      <a:pt x="22" y="31"/>
                    </a:moveTo>
                    <a:lnTo>
                      <a:pt x="22" y="113"/>
                    </a:lnTo>
                    <a:lnTo>
                      <a:pt x="0" y="113"/>
                    </a:lnTo>
                    <a:lnTo>
                      <a:pt x="0" y="31"/>
                    </a:lnTo>
                    <a:lnTo>
                      <a:pt x="2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7" name="Freeform 28"/>
              <p:cNvSpPr>
                <a:spLocks/>
              </p:cNvSpPr>
              <p:nvPr userDrawn="1"/>
            </p:nvSpPr>
            <p:spPr bwMode="auto">
              <a:xfrm>
                <a:off x="1766888" y="4678363"/>
                <a:ext cx="127000" cy="136525"/>
              </a:xfrm>
              <a:custGeom>
                <a:avLst/>
                <a:gdLst>
                  <a:gd name="T0" fmla="*/ 51 w 99"/>
                  <a:gd name="T1" fmla="*/ 21 h 106"/>
                  <a:gd name="T2" fmla="*/ 40 w 99"/>
                  <a:gd name="T3" fmla="*/ 24 h 106"/>
                  <a:gd name="T4" fmla="*/ 33 w 99"/>
                  <a:gd name="T5" fmla="*/ 32 h 106"/>
                  <a:gd name="T6" fmla="*/ 29 w 99"/>
                  <a:gd name="T7" fmla="*/ 42 h 106"/>
                  <a:gd name="T8" fmla="*/ 28 w 99"/>
                  <a:gd name="T9" fmla="*/ 53 h 106"/>
                  <a:gd name="T10" fmla="*/ 29 w 99"/>
                  <a:gd name="T11" fmla="*/ 64 h 106"/>
                  <a:gd name="T12" fmla="*/ 33 w 99"/>
                  <a:gd name="T13" fmla="*/ 75 h 106"/>
                  <a:gd name="T14" fmla="*/ 40 w 99"/>
                  <a:gd name="T15" fmla="*/ 82 h 106"/>
                  <a:gd name="T16" fmla="*/ 51 w 99"/>
                  <a:gd name="T17" fmla="*/ 85 h 106"/>
                  <a:gd name="T18" fmla="*/ 66 w 99"/>
                  <a:gd name="T19" fmla="*/ 79 h 106"/>
                  <a:gd name="T20" fmla="*/ 73 w 99"/>
                  <a:gd name="T21" fmla="*/ 65 h 106"/>
                  <a:gd name="T22" fmla="*/ 99 w 99"/>
                  <a:gd name="T23" fmla="*/ 65 h 106"/>
                  <a:gd name="T24" fmla="*/ 84 w 99"/>
                  <a:gd name="T25" fmla="*/ 95 h 106"/>
                  <a:gd name="T26" fmla="*/ 51 w 99"/>
                  <a:gd name="T27" fmla="*/ 106 h 106"/>
                  <a:gd name="T28" fmla="*/ 30 w 99"/>
                  <a:gd name="T29" fmla="*/ 102 h 106"/>
                  <a:gd name="T30" fmla="*/ 14 w 99"/>
                  <a:gd name="T31" fmla="*/ 91 h 106"/>
                  <a:gd name="T32" fmla="*/ 4 w 99"/>
                  <a:gd name="T33" fmla="*/ 75 h 106"/>
                  <a:gd name="T34" fmla="*/ 0 w 99"/>
                  <a:gd name="T35" fmla="*/ 54 h 106"/>
                  <a:gd name="T36" fmla="*/ 4 w 99"/>
                  <a:gd name="T37" fmla="*/ 33 h 106"/>
                  <a:gd name="T38" fmla="*/ 14 w 99"/>
                  <a:gd name="T39" fmla="*/ 16 h 106"/>
                  <a:gd name="T40" fmla="*/ 30 w 99"/>
                  <a:gd name="T41" fmla="*/ 4 h 106"/>
                  <a:gd name="T42" fmla="*/ 51 w 99"/>
                  <a:gd name="T43" fmla="*/ 0 h 106"/>
                  <a:gd name="T44" fmla="*/ 69 w 99"/>
                  <a:gd name="T45" fmla="*/ 2 h 106"/>
                  <a:gd name="T46" fmla="*/ 83 w 99"/>
                  <a:gd name="T47" fmla="*/ 10 h 106"/>
                  <a:gd name="T48" fmla="*/ 94 w 99"/>
                  <a:gd name="T49" fmla="*/ 21 h 106"/>
                  <a:gd name="T50" fmla="*/ 99 w 99"/>
                  <a:gd name="T51" fmla="*/ 38 h 106"/>
                  <a:gd name="T52" fmla="*/ 72 w 99"/>
                  <a:gd name="T53" fmla="*/ 38 h 106"/>
                  <a:gd name="T54" fmla="*/ 51 w 99"/>
                  <a:gd name="T55"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 h="106">
                    <a:moveTo>
                      <a:pt x="51" y="21"/>
                    </a:moveTo>
                    <a:cubicBezTo>
                      <a:pt x="47" y="21"/>
                      <a:pt x="43" y="22"/>
                      <a:pt x="40" y="24"/>
                    </a:cubicBezTo>
                    <a:cubicBezTo>
                      <a:pt x="37" y="26"/>
                      <a:pt x="35" y="28"/>
                      <a:pt x="33" y="32"/>
                    </a:cubicBezTo>
                    <a:cubicBezTo>
                      <a:pt x="31" y="35"/>
                      <a:pt x="30" y="38"/>
                      <a:pt x="29" y="42"/>
                    </a:cubicBezTo>
                    <a:cubicBezTo>
                      <a:pt x="28" y="46"/>
                      <a:pt x="28" y="50"/>
                      <a:pt x="28" y="53"/>
                    </a:cubicBezTo>
                    <a:cubicBezTo>
                      <a:pt x="28" y="57"/>
                      <a:pt x="28" y="61"/>
                      <a:pt x="29" y="64"/>
                    </a:cubicBezTo>
                    <a:cubicBezTo>
                      <a:pt x="30" y="68"/>
                      <a:pt x="31" y="72"/>
                      <a:pt x="33" y="75"/>
                    </a:cubicBezTo>
                    <a:cubicBezTo>
                      <a:pt x="34" y="78"/>
                      <a:pt x="37" y="80"/>
                      <a:pt x="40" y="82"/>
                    </a:cubicBezTo>
                    <a:cubicBezTo>
                      <a:pt x="43" y="84"/>
                      <a:pt x="46" y="85"/>
                      <a:pt x="51" y="85"/>
                    </a:cubicBezTo>
                    <a:cubicBezTo>
                      <a:pt x="57" y="85"/>
                      <a:pt x="62" y="83"/>
                      <a:pt x="66" y="79"/>
                    </a:cubicBezTo>
                    <a:cubicBezTo>
                      <a:pt x="69" y="76"/>
                      <a:pt x="72" y="71"/>
                      <a:pt x="73" y="65"/>
                    </a:cubicBezTo>
                    <a:cubicBezTo>
                      <a:pt x="99" y="65"/>
                      <a:pt x="99" y="65"/>
                      <a:pt x="99" y="65"/>
                    </a:cubicBezTo>
                    <a:cubicBezTo>
                      <a:pt x="97" y="78"/>
                      <a:pt x="92" y="88"/>
                      <a:pt x="84" y="95"/>
                    </a:cubicBezTo>
                    <a:cubicBezTo>
                      <a:pt x="75" y="102"/>
                      <a:pt x="64" y="106"/>
                      <a:pt x="51" y="106"/>
                    </a:cubicBezTo>
                    <a:cubicBezTo>
                      <a:pt x="43" y="106"/>
                      <a:pt x="36" y="104"/>
                      <a:pt x="30" y="102"/>
                    </a:cubicBezTo>
                    <a:cubicBezTo>
                      <a:pt x="24" y="99"/>
                      <a:pt x="19" y="96"/>
                      <a:pt x="14" y="91"/>
                    </a:cubicBezTo>
                    <a:cubicBezTo>
                      <a:pt x="10" y="87"/>
                      <a:pt x="6" y="81"/>
                      <a:pt x="4" y="75"/>
                    </a:cubicBezTo>
                    <a:cubicBezTo>
                      <a:pt x="2" y="69"/>
                      <a:pt x="0" y="62"/>
                      <a:pt x="0" y="54"/>
                    </a:cubicBezTo>
                    <a:cubicBezTo>
                      <a:pt x="0" y="47"/>
                      <a:pt x="1" y="39"/>
                      <a:pt x="4" y="33"/>
                    </a:cubicBezTo>
                    <a:cubicBezTo>
                      <a:pt x="6" y="26"/>
                      <a:pt x="9" y="20"/>
                      <a:pt x="14" y="16"/>
                    </a:cubicBezTo>
                    <a:cubicBezTo>
                      <a:pt x="18" y="11"/>
                      <a:pt x="23" y="7"/>
                      <a:pt x="30" y="4"/>
                    </a:cubicBezTo>
                    <a:cubicBezTo>
                      <a:pt x="36" y="2"/>
                      <a:pt x="43" y="0"/>
                      <a:pt x="51" y="0"/>
                    </a:cubicBezTo>
                    <a:cubicBezTo>
                      <a:pt x="57" y="0"/>
                      <a:pt x="63" y="1"/>
                      <a:pt x="69" y="2"/>
                    </a:cubicBezTo>
                    <a:cubicBezTo>
                      <a:pt x="74" y="4"/>
                      <a:pt x="79" y="6"/>
                      <a:pt x="83" y="10"/>
                    </a:cubicBezTo>
                    <a:cubicBezTo>
                      <a:pt x="88" y="13"/>
                      <a:pt x="91" y="17"/>
                      <a:pt x="94" y="21"/>
                    </a:cubicBezTo>
                    <a:cubicBezTo>
                      <a:pt x="97" y="26"/>
                      <a:pt x="98" y="32"/>
                      <a:pt x="99" y="38"/>
                    </a:cubicBezTo>
                    <a:cubicBezTo>
                      <a:pt x="72" y="38"/>
                      <a:pt x="72" y="38"/>
                      <a:pt x="72" y="38"/>
                    </a:cubicBezTo>
                    <a:cubicBezTo>
                      <a:pt x="70" y="27"/>
                      <a:pt x="63" y="21"/>
                      <a:pt x="5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8" name="Freeform 29"/>
              <p:cNvSpPr>
                <a:spLocks noEditPoints="1"/>
              </p:cNvSpPr>
              <p:nvPr userDrawn="1"/>
            </p:nvSpPr>
            <p:spPr bwMode="auto">
              <a:xfrm>
                <a:off x="1903413" y="4678363"/>
                <a:ext cx="130175" cy="136525"/>
              </a:xfrm>
              <a:custGeom>
                <a:avLst/>
                <a:gdLst>
                  <a:gd name="T0" fmla="*/ 35 w 101"/>
                  <a:gd name="T1" fmla="*/ 79 h 106"/>
                  <a:gd name="T2" fmla="*/ 52 w 101"/>
                  <a:gd name="T3" fmla="*/ 85 h 106"/>
                  <a:gd name="T4" fmla="*/ 67 w 101"/>
                  <a:gd name="T5" fmla="*/ 81 h 106"/>
                  <a:gd name="T6" fmla="*/ 74 w 101"/>
                  <a:gd name="T7" fmla="*/ 72 h 106"/>
                  <a:gd name="T8" fmla="*/ 98 w 101"/>
                  <a:gd name="T9" fmla="*/ 72 h 106"/>
                  <a:gd name="T10" fmla="*/ 81 w 101"/>
                  <a:gd name="T11" fmla="*/ 98 h 106"/>
                  <a:gd name="T12" fmla="*/ 51 w 101"/>
                  <a:gd name="T13" fmla="*/ 106 h 106"/>
                  <a:gd name="T14" fmla="*/ 30 w 101"/>
                  <a:gd name="T15" fmla="*/ 102 h 106"/>
                  <a:gd name="T16" fmla="*/ 14 w 101"/>
                  <a:gd name="T17" fmla="*/ 91 h 106"/>
                  <a:gd name="T18" fmla="*/ 4 w 101"/>
                  <a:gd name="T19" fmla="*/ 74 h 106"/>
                  <a:gd name="T20" fmla="*/ 0 w 101"/>
                  <a:gd name="T21" fmla="*/ 53 h 106"/>
                  <a:gd name="T22" fmla="*/ 4 w 101"/>
                  <a:gd name="T23" fmla="*/ 32 h 106"/>
                  <a:gd name="T24" fmla="*/ 14 w 101"/>
                  <a:gd name="T25" fmla="*/ 15 h 106"/>
                  <a:gd name="T26" fmla="*/ 31 w 101"/>
                  <a:gd name="T27" fmla="*/ 4 h 106"/>
                  <a:gd name="T28" fmla="*/ 51 w 101"/>
                  <a:gd name="T29" fmla="*/ 0 h 106"/>
                  <a:gd name="T30" fmla="*/ 74 w 101"/>
                  <a:gd name="T31" fmla="*/ 5 h 106"/>
                  <a:gd name="T32" fmla="*/ 89 w 101"/>
                  <a:gd name="T33" fmla="*/ 18 h 106"/>
                  <a:gd name="T34" fmla="*/ 98 w 101"/>
                  <a:gd name="T35" fmla="*/ 37 h 106"/>
                  <a:gd name="T36" fmla="*/ 100 w 101"/>
                  <a:gd name="T37" fmla="*/ 60 h 106"/>
                  <a:gd name="T38" fmla="*/ 28 w 101"/>
                  <a:gd name="T39" fmla="*/ 60 h 106"/>
                  <a:gd name="T40" fmla="*/ 35 w 101"/>
                  <a:gd name="T41" fmla="*/ 79 h 106"/>
                  <a:gd name="T42" fmla="*/ 66 w 101"/>
                  <a:gd name="T43" fmla="*/ 26 h 106"/>
                  <a:gd name="T44" fmla="*/ 51 w 101"/>
                  <a:gd name="T45" fmla="*/ 21 h 106"/>
                  <a:gd name="T46" fmla="*/ 40 w 101"/>
                  <a:gd name="T47" fmla="*/ 23 h 106"/>
                  <a:gd name="T48" fmla="*/ 33 w 101"/>
                  <a:gd name="T49" fmla="*/ 29 h 106"/>
                  <a:gd name="T50" fmla="*/ 29 w 101"/>
                  <a:gd name="T51" fmla="*/ 36 h 106"/>
                  <a:gd name="T52" fmla="*/ 28 w 101"/>
                  <a:gd name="T53" fmla="*/ 42 h 106"/>
                  <a:gd name="T54" fmla="*/ 73 w 101"/>
                  <a:gd name="T55" fmla="*/ 42 h 106"/>
                  <a:gd name="T56" fmla="*/ 66 w 101"/>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6">
                    <a:moveTo>
                      <a:pt x="35"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9" y="93"/>
                      <a:pt x="81" y="98"/>
                    </a:cubicBezTo>
                    <a:cubicBezTo>
                      <a:pt x="73" y="103"/>
                      <a:pt x="63" y="106"/>
                      <a:pt x="51" y="106"/>
                    </a:cubicBezTo>
                    <a:cubicBezTo>
                      <a:pt x="44" y="106"/>
                      <a:pt x="36" y="104"/>
                      <a:pt x="30" y="102"/>
                    </a:cubicBezTo>
                    <a:cubicBezTo>
                      <a:pt x="24" y="99"/>
                      <a:pt x="18" y="96"/>
                      <a:pt x="14" y="91"/>
                    </a:cubicBezTo>
                    <a:cubicBezTo>
                      <a:pt x="10" y="86"/>
                      <a:pt x="6" y="81"/>
                      <a:pt x="4" y="74"/>
                    </a:cubicBezTo>
                    <a:cubicBezTo>
                      <a:pt x="2" y="68"/>
                      <a:pt x="0" y="61"/>
                      <a:pt x="0" y="53"/>
                    </a:cubicBezTo>
                    <a:cubicBezTo>
                      <a:pt x="0" y="46"/>
                      <a:pt x="2" y="39"/>
                      <a:pt x="4" y="32"/>
                    </a:cubicBezTo>
                    <a:cubicBezTo>
                      <a:pt x="6" y="26"/>
                      <a:pt x="10" y="20"/>
                      <a:pt x="14" y="15"/>
                    </a:cubicBezTo>
                    <a:cubicBezTo>
                      <a:pt x="19" y="11"/>
                      <a:pt x="24" y="7"/>
                      <a:pt x="31" y="4"/>
                    </a:cubicBezTo>
                    <a:cubicBezTo>
                      <a:pt x="37" y="2"/>
                      <a:pt x="44" y="0"/>
                      <a:pt x="51" y="0"/>
                    </a:cubicBezTo>
                    <a:cubicBezTo>
                      <a:pt x="60" y="0"/>
                      <a:pt x="67" y="2"/>
                      <a:pt x="74" y="5"/>
                    </a:cubicBezTo>
                    <a:cubicBezTo>
                      <a:pt x="80" y="8"/>
                      <a:pt x="85" y="13"/>
                      <a:pt x="89" y="18"/>
                    </a:cubicBezTo>
                    <a:cubicBezTo>
                      <a:pt x="93" y="24"/>
                      <a:pt x="96" y="30"/>
                      <a:pt x="98" y="37"/>
                    </a:cubicBezTo>
                    <a:cubicBezTo>
                      <a:pt x="100" y="44"/>
                      <a:pt x="101" y="52"/>
                      <a:pt x="100" y="60"/>
                    </a:cubicBezTo>
                    <a:cubicBezTo>
                      <a:pt x="28" y="60"/>
                      <a:pt x="28" y="60"/>
                      <a:pt x="28" y="60"/>
                    </a:cubicBezTo>
                    <a:cubicBezTo>
                      <a:pt x="28" y="69"/>
                      <a:pt x="30" y="75"/>
                      <a:pt x="35" y="79"/>
                    </a:cubicBezTo>
                    <a:close/>
                    <a:moveTo>
                      <a:pt x="66" y="26"/>
                    </a:moveTo>
                    <a:cubicBezTo>
                      <a:pt x="62" y="23"/>
                      <a:pt x="57" y="21"/>
                      <a:pt x="51" y="21"/>
                    </a:cubicBezTo>
                    <a:cubicBezTo>
                      <a:pt x="46" y="21"/>
                      <a:pt x="43" y="22"/>
                      <a:pt x="40" y="23"/>
                    </a:cubicBezTo>
                    <a:cubicBezTo>
                      <a:pt x="37" y="25"/>
                      <a:pt x="35" y="26"/>
                      <a:pt x="33" y="29"/>
                    </a:cubicBezTo>
                    <a:cubicBezTo>
                      <a:pt x="31" y="31"/>
                      <a:pt x="30" y="33"/>
                      <a:pt x="29" y="36"/>
                    </a:cubicBezTo>
                    <a:cubicBezTo>
                      <a:pt x="28" y="38"/>
                      <a:pt x="28" y="40"/>
                      <a:pt x="28" y="42"/>
                    </a:cubicBezTo>
                    <a:cubicBezTo>
                      <a:pt x="73" y="42"/>
                      <a:pt x="73" y="42"/>
                      <a:pt x="73" y="42"/>
                    </a:cubicBezTo>
                    <a:cubicBezTo>
                      <a:pt x="71" y="35"/>
                      <a:pt x="69" y="30"/>
                      <a:pt x="6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sp>
            <p:nvSpPr>
              <p:cNvPr id="79" name="Freeform 30"/>
              <p:cNvSpPr>
                <a:spLocks/>
              </p:cNvSpPr>
              <p:nvPr userDrawn="1"/>
            </p:nvSpPr>
            <p:spPr bwMode="auto">
              <a:xfrm>
                <a:off x="2043113" y="4678363"/>
                <a:ext cx="119063" cy="136525"/>
              </a:xfrm>
              <a:custGeom>
                <a:avLst/>
                <a:gdLst>
                  <a:gd name="T0" fmla="*/ 28 w 93"/>
                  <a:gd name="T1" fmla="*/ 78 h 106"/>
                  <a:gd name="T2" fmla="*/ 33 w 93"/>
                  <a:gd name="T3" fmla="*/ 83 h 106"/>
                  <a:gd name="T4" fmla="*/ 39 w 93"/>
                  <a:gd name="T5" fmla="*/ 86 h 106"/>
                  <a:gd name="T6" fmla="*/ 47 w 93"/>
                  <a:gd name="T7" fmla="*/ 87 h 106"/>
                  <a:gd name="T8" fmla="*/ 53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3 h 106"/>
                  <a:gd name="T26" fmla="*/ 2 w 93"/>
                  <a:gd name="T27" fmla="*/ 32 h 106"/>
                  <a:gd name="T28" fmla="*/ 6 w 93"/>
                  <a:gd name="T29" fmla="*/ 16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1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7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0 h 106"/>
                  <a:gd name="T90" fmla="*/ 26 w 93"/>
                  <a:gd name="T91" fmla="*/ 70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3"/>
                    </a:cubicBezTo>
                    <a:cubicBezTo>
                      <a:pt x="35" y="85"/>
                      <a:pt x="37" y="86"/>
                      <a:pt x="39" y="86"/>
                    </a:cubicBezTo>
                    <a:cubicBezTo>
                      <a:pt x="42" y="87"/>
                      <a:pt x="45" y="87"/>
                      <a:pt x="47" y="87"/>
                    </a:cubicBezTo>
                    <a:cubicBezTo>
                      <a:pt x="49" y="87"/>
                      <a:pt x="51" y="87"/>
                      <a:pt x="53" y="87"/>
                    </a:cubicBezTo>
                    <a:cubicBezTo>
                      <a:pt x="56" y="86"/>
                      <a:pt x="57" y="85"/>
                      <a:pt x="59" y="85"/>
                    </a:cubicBezTo>
                    <a:cubicBezTo>
                      <a:pt x="61" y="84"/>
                      <a:pt x="62" y="82"/>
                      <a:pt x="64" y="81"/>
                    </a:cubicBezTo>
                    <a:cubicBezTo>
                      <a:pt x="65" y="79"/>
                      <a:pt x="65" y="77"/>
                      <a:pt x="65" y="75"/>
                    </a:cubicBezTo>
                    <a:cubicBezTo>
                      <a:pt x="65" y="70"/>
                      <a:pt x="63" y="67"/>
                      <a:pt x="57" y="65"/>
                    </a:cubicBezTo>
                    <a:cubicBezTo>
                      <a:pt x="52" y="63"/>
                      <a:pt x="44" y="61"/>
                      <a:pt x="34" y="59"/>
                    </a:cubicBezTo>
                    <a:cubicBezTo>
                      <a:pt x="30" y="58"/>
                      <a:pt x="26" y="57"/>
                      <a:pt x="22" y="56"/>
                    </a:cubicBezTo>
                    <a:cubicBezTo>
                      <a:pt x="19" y="55"/>
                      <a:pt x="15" y="53"/>
                      <a:pt x="12" y="51"/>
                    </a:cubicBezTo>
                    <a:cubicBezTo>
                      <a:pt x="9" y="49"/>
                      <a:pt x="7" y="46"/>
                      <a:pt x="5" y="43"/>
                    </a:cubicBezTo>
                    <a:cubicBezTo>
                      <a:pt x="3" y="40"/>
                      <a:pt x="2" y="37"/>
                      <a:pt x="2" y="32"/>
                    </a:cubicBezTo>
                    <a:cubicBezTo>
                      <a:pt x="2" y="26"/>
                      <a:pt x="4" y="21"/>
                      <a:pt x="6" y="16"/>
                    </a:cubicBezTo>
                    <a:cubicBezTo>
                      <a:pt x="9" y="12"/>
                      <a:pt x="12" y="9"/>
                      <a:pt x="16" y="7"/>
                    </a:cubicBezTo>
                    <a:cubicBezTo>
                      <a:pt x="20" y="4"/>
                      <a:pt x="25" y="3"/>
                      <a:pt x="30" y="2"/>
                    </a:cubicBezTo>
                    <a:cubicBezTo>
                      <a:pt x="35" y="1"/>
                      <a:pt x="41" y="0"/>
                      <a:pt x="46" y="0"/>
                    </a:cubicBezTo>
                    <a:cubicBezTo>
                      <a:pt x="51" y="0"/>
                      <a:pt x="57" y="1"/>
                      <a:pt x="62" y="2"/>
                    </a:cubicBezTo>
                    <a:cubicBezTo>
                      <a:pt x="67" y="3"/>
                      <a:pt x="71" y="4"/>
                      <a:pt x="75" y="7"/>
                    </a:cubicBezTo>
                    <a:cubicBezTo>
                      <a:pt x="79" y="9"/>
                      <a:pt x="83" y="13"/>
                      <a:pt x="85" y="17"/>
                    </a:cubicBezTo>
                    <a:cubicBezTo>
                      <a:pt x="88" y="21"/>
                      <a:pt x="90" y="26"/>
                      <a:pt x="90" y="32"/>
                    </a:cubicBezTo>
                    <a:cubicBezTo>
                      <a:pt x="64" y="32"/>
                      <a:pt x="64" y="32"/>
                      <a:pt x="64" y="32"/>
                    </a:cubicBezTo>
                    <a:cubicBezTo>
                      <a:pt x="64" y="27"/>
                      <a:pt x="62" y="23"/>
                      <a:pt x="58" y="21"/>
                    </a:cubicBezTo>
                    <a:cubicBezTo>
                      <a:pt x="54" y="20"/>
                      <a:pt x="50" y="19"/>
                      <a:pt x="45" y="19"/>
                    </a:cubicBezTo>
                    <a:cubicBezTo>
                      <a:pt x="44" y="19"/>
                      <a:pt x="42" y="19"/>
                      <a:pt x="40" y="19"/>
                    </a:cubicBezTo>
                    <a:cubicBezTo>
                      <a:pt x="38" y="19"/>
                      <a:pt x="37" y="19"/>
                      <a:pt x="35" y="20"/>
                    </a:cubicBezTo>
                    <a:cubicBezTo>
                      <a:pt x="34" y="21"/>
                      <a:pt x="32" y="22"/>
                      <a:pt x="31" y="23"/>
                    </a:cubicBezTo>
                    <a:cubicBezTo>
                      <a:pt x="30" y="24"/>
                      <a:pt x="30" y="26"/>
                      <a:pt x="30" y="28"/>
                    </a:cubicBezTo>
                    <a:cubicBezTo>
                      <a:pt x="30" y="30"/>
                      <a:pt x="31" y="32"/>
                      <a:pt x="33" y="34"/>
                    </a:cubicBezTo>
                    <a:cubicBezTo>
                      <a:pt x="34" y="35"/>
                      <a:pt x="37" y="37"/>
                      <a:pt x="40" y="38"/>
                    </a:cubicBezTo>
                    <a:cubicBezTo>
                      <a:pt x="43" y="39"/>
                      <a:pt x="46" y="39"/>
                      <a:pt x="50" y="40"/>
                    </a:cubicBezTo>
                    <a:cubicBezTo>
                      <a:pt x="53" y="41"/>
                      <a:pt x="57" y="42"/>
                      <a:pt x="61" y="43"/>
                    </a:cubicBezTo>
                    <a:cubicBezTo>
                      <a:pt x="65" y="44"/>
                      <a:pt x="69" y="45"/>
                      <a:pt x="73" y="46"/>
                    </a:cubicBezTo>
                    <a:cubicBezTo>
                      <a:pt x="77" y="47"/>
                      <a:pt x="80" y="49"/>
                      <a:pt x="83" y="51"/>
                    </a:cubicBezTo>
                    <a:cubicBezTo>
                      <a:pt x="86" y="53"/>
                      <a:pt x="88" y="56"/>
                      <a:pt x="90" y="59"/>
                    </a:cubicBezTo>
                    <a:cubicBezTo>
                      <a:pt x="92" y="62"/>
                      <a:pt x="93" y="66"/>
                      <a:pt x="93" y="71"/>
                    </a:cubicBezTo>
                    <a:cubicBezTo>
                      <a:pt x="93" y="77"/>
                      <a:pt x="91" y="83"/>
                      <a:pt x="89" y="87"/>
                    </a:cubicBezTo>
                    <a:cubicBezTo>
                      <a:pt x="86" y="92"/>
                      <a:pt x="83" y="95"/>
                      <a:pt x="78" y="98"/>
                    </a:cubicBezTo>
                    <a:cubicBezTo>
                      <a:pt x="74" y="101"/>
                      <a:pt x="69" y="103"/>
                      <a:pt x="64" y="104"/>
                    </a:cubicBezTo>
                    <a:cubicBezTo>
                      <a:pt x="58" y="105"/>
                      <a:pt x="53" y="106"/>
                      <a:pt x="47" y="106"/>
                    </a:cubicBezTo>
                    <a:cubicBezTo>
                      <a:pt x="41" y="106"/>
                      <a:pt x="36" y="105"/>
                      <a:pt x="30" y="104"/>
                    </a:cubicBezTo>
                    <a:cubicBezTo>
                      <a:pt x="25" y="103"/>
                      <a:pt x="20" y="101"/>
                      <a:pt x="15" y="98"/>
                    </a:cubicBezTo>
                    <a:cubicBezTo>
                      <a:pt x="11" y="95"/>
                      <a:pt x="7" y="92"/>
                      <a:pt x="5" y="87"/>
                    </a:cubicBezTo>
                    <a:cubicBezTo>
                      <a:pt x="2" y="83"/>
                      <a:pt x="0" y="77"/>
                      <a:pt x="0" y="70"/>
                    </a:cubicBezTo>
                    <a:cubicBezTo>
                      <a:pt x="26" y="70"/>
                      <a:pt x="26" y="70"/>
                      <a:pt x="26" y="70"/>
                    </a:cubicBezTo>
                    <a:cubicBezTo>
                      <a:pt x="26" y="73"/>
                      <a:pt x="27" y="76"/>
                      <a:pt x="2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FFFFFF"/>
                  </a:solidFill>
                  <a:ea typeface="ＭＳ Ｐゴシック" pitchFamily="34" charset="-128"/>
                </a:endParaRPr>
              </a:p>
            </p:txBody>
          </p:sp>
        </p:grpSp>
      </p:grpSp>
    </p:spTree>
    <p:extLst>
      <p:ext uri="{BB962C8B-B14F-4D97-AF65-F5344CB8AC3E}">
        <p14:creationId xmlns:p14="http://schemas.microsoft.com/office/powerpoint/2010/main" val="303049416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1739901"/>
            <a:ext cx="11294532" cy="4220633"/>
          </a:xfrm>
        </p:spPr>
        <p:txBody>
          <a:bodyPr/>
          <a:lstStyle>
            <a:lvl1pPr>
              <a:lnSpc>
                <a:spcPct val="85000"/>
              </a:lnSpc>
              <a:spcAft>
                <a:spcPts val="3200"/>
              </a:spcAft>
              <a:defRPr sz="4000" baseline="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itle 1"/>
          <p:cNvSpPr>
            <a:spLocks noGrp="1"/>
          </p:cNvSpPr>
          <p:nvPr>
            <p:ph type="title" hasCustomPrompt="1"/>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15482559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2968" y="452967"/>
            <a:ext cx="7776633" cy="4614333"/>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a:latin typeface="Helvetica 75 Bold" panose="020B0804020202020204" pitchFamily="34" charset="0"/>
              </a:defRPr>
            </a:lvl2pPr>
          </a:lstStyle>
          <a:p>
            <a:pPr lvl="0"/>
            <a:r>
              <a:rPr lang="fr-FR"/>
              <a:t>Modifiez le texte du masque</a:t>
            </a:r>
          </a:p>
          <a:p>
            <a:pPr lvl="1"/>
            <a:r>
              <a:rPr lang="fr-FR"/>
              <a:t>Deuxième niveau</a:t>
            </a:r>
          </a:p>
        </p:txBody>
      </p:sp>
      <p:sp>
        <p:nvSpPr>
          <p:cNvPr id="3" name="Text Placeholder 2"/>
          <p:cNvSpPr>
            <a:spLocks noGrp="1"/>
          </p:cNvSpPr>
          <p:nvPr>
            <p:ph type="body" sz="quarter" idx="12" hasCustomPrompt="1"/>
          </p:nvPr>
        </p:nvSpPr>
        <p:spPr>
          <a:xfrm>
            <a:off x="8678334" y="452967"/>
            <a:ext cx="3069167" cy="4614333"/>
          </a:xfrm>
        </p:spPr>
        <p:txBody>
          <a:bodyPr tIns="109728"/>
          <a:lstStyle>
            <a:lvl1pPr>
              <a:spcAft>
                <a:spcPts val="3200"/>
              </a:spcAft>
              <a:defRPr baseline="0">
                <a:latin typeface="Helvetica 75 Bold" panose="020B0804020202020204" pitchFamily="34" charset="0"/>
              </a:defRPr>
            </a:lvl1pPr>
            <a:lvl2pPr>
              <a:spcAft>
                <a:spcPts val="3200"/>
              </a:spcAft>
              <a:defRPr>
                <a:latin typeface="Helvetica 75 Bold" panose="020B0804020202020204" pitchFamily="34" charset="0"/>
              </a:defRPr>
            </a:lvl2pPr>
          </a:lstStyle>
          <a:p>
            <a:pPr lvl="0"/>
            <a:r>
              <a:rPr lang="fr-FR"/>
              <a:t>Modifiez le texte du masque</a:t>
            </a:r>
          </a:p>
          <a:p>
            <a:pPr lvl="1"/>
            <a:r>
              <a:rPr lang="fr-FR"/>
              <a:t>Deuxième niveau</a:t>
            </a:r>
          </a:p>
        </p:txBody>
      </p:sp>
      <p:grpSp>
        <p:nvGrpSpPr>
          <p:cNvPr id="63" name="Group 62"/>
          <p:cNvGrpSpPr/>
          <p:nvPr userDrawn="1"/>
        </p:nvGrpSpPr>
        <p:grpSpPr>
          <a:xfrm>
            <a:off x="452967" y="5509685"/>
            <a:ext cx="2497668" cy="910167"/>
            <a:chOff x="339725" y="4132263"/>
            <a:chExt cx="1873251" cy="682625"/>
          </a:xfrm>
        </p:grpSpPr>
        <p:grpSp>
          <p:nvGrpSpPr>
            <p:cNvPr id="61" name="Group 60"/>
            <p:cNvGrpSpPr/>
            <p:nvPr userDrawn="1"/>
          </p:nvGrpSpPr>
          <p:grpSpPr>
            <a:xfrm>
              <a:off x="339725" y="4132263"/>
              <a:ext cx="674688" cy="677863"/>
              <a:chOff x="339725" y="4132263"/>
              <a:chExt cx="674688" cy="677863"/>
            </a:xfrm>
          </p:grpSpPr>
          <p:sp>
            <p:nvSpPr>
              <p:cNvPr id="6" name="Rectangle 7"/>
              <p:cNvSpPr>
                <a:spLocks noChangeArrowheads="1"/>
              </p:cNvSpPr>
              <p:nvPr userDrawn="1"/>
            </p:nvSpPr>
            <p:spPr bwMode="auto">
              <a:xfrm>
                <a:off x="339725" y="4132263"/>
                <a:ext cx="674688" cy="67786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7" name="Freeform 8"/>
              <p:cNvSpPr>
                <a:spLocks noEditPoints="1"/>
              </p:cNvSpPr>
              <p:nvPr userDrawn="1"/>
            </p:nvSpPr>
            <p:spPr bwMode="auto">
              <a:xfrm>
                <a:off x="546100" y="4656138"/>
                <a:ext cx="82550" cy="98425"/>
              </a:xfrm>
              <a:custGeom>
                <a:avLst/>
                <a:gdLst>
                  <a:gd name="T0" fmla="*/ 46 w 65"/>
                  <a:gd name="T1" fmla="*/ 69 h 76"/>
                  <a:gd name="T2" fmla="*/ 22 w 65"/>
                  <a:gd name="T3" fmla="*/ 76 h 76"/>
                  <a:gd name="T4" fmla="*/ 0 w 65"/>
                  <a:gd name="T5" fmla="*/ 55 h 76"/>
                  <a:gd name="T6" fmla="*/ 46 w 65"/>
                  <a:gd name="T7" fmla="*/ 26 h 76"/>
                  <a:gd name="T8" fmla="*/ 46 w 65"/>
                  <a:gd name="T9" fmla="*/ 22 h 76"/>
                  <a:gd name="T10" fmla="*/ 35 w 65"/>
                  <a:gd name="T11" fmla="*/ 14 h 76"/>
                  <a:gd name="T12" fmla="*/ 17 w 65"/>
                  <a:gd name="T13" fmla="*/ 22 h 76"/>
                  <a:gd name="T14" fmla="*/ 4 w 65"/>
                  <a:gd name="T15" fmla="*/ 15 h 76"/>
                  <a:gd name="T16" fmla="*/ 35 w 65"/>
                  <a:gd name="T17" fmla="*/ 0 h 76"/>
                  <a:gd name="T18" fmla="*/ 65 w 65"/>
                  <a:gd name="T19" fmla="*/ 22 h 76"/>
                  <a:gd name="T20" fmla="*/ 65 w 65"/>
                  <a:gd name="T21" fmla="*/ 75 h 76"/>
                  <a:gd name="T22" fmla="*/ 48 w 65"/>
                  <a:gd name="T23" fmla="*/ 75 h 76"/>
                  <a:gd name="T24" fmla="*/ 46 w 65"/>
                  <a:gd name="T25" fmla="*/ 69 h 76"/>
                  <a:gd name="T26" fmla="*/ 19 w 65"/>
                  <a:gd name="T27" fmla="*/ 53 h 76"/>
                  <a:gd name="T28" fmla="*/ 28 w 65"/>
                  <a:gd name="T29" fmla="*/ 63 h 76"/>
                  <a:gd name="T30" fmla="*/ 45 w 65"/>
                  <a:gd name="T31" fmla="*/ 55 h 76"/>
                  <a:gd name="T32" fmla="*/ 45 w 65"/>
                  <a:gd name="T33" fmla="*/ 38 h 76"/>
                  <a:gd name="T34" fmla="*/ 19 w 65"/>
                  <a:gd name="T3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76">
                    <a:moveTo>
                      <a:pt x="46" y="69"/>
                    </a:moveTo>
                    <a:cubicBezTo>
                      <a:pt x="38" y="73"/>
                      <a:pt x="30" y="76"/>
                      <a:pt x="22" y="76"/>
                    </a:cubicBezTo>
                    <a:cubicBezTo>
                      <a:pt x="8" y="76"/>
                      <a:pt x="0" y="67"/>
                      <a:pt x="0" y="55"/>
                    </a:cubicBezTo>
                    <a:cubicBezTo>
                      <a:pt x="0" y="38"/>
                      <a:pt x="15" y="29"/>
                      <a:pt x="46" y="26"/>
                    </a:cubicBezTo>
                    <a:cubicBezTo>
                      <a:pt x="46" y="22"/>
                      <a:pt x="46" y="22"/>
                      <a:pt x="46" y="22"/>
                    </a:cubicBezTo>
                    <a:cubicBezTo>
                      <a:pt x="46" y="17"/>
                      <a:pt x="42" y="14"/>
                      <a:pt x="35" y="14"/>
                    </a:cubicBezTo>
                    <a:cubicBezTo>
                      <a:pt x="27" y="14"/>
                      <a:pt x="21" y="16"/>
                      <a:pt x="17" y="22"/>
                    </a:cubicBezTo>
                    <a:cubicBezTo>
                      <a:pt x="4" y="15"/>
                      <a:pt x="4" y="15"/>
                      <a:pt x="4" y="15"/>
                    </a:cubicBezTo>
                    <a:cubicBezTo>
                      <a:pt x="11" y="5"/>
                      <a:pt x="21" y="0"/>
                      <a:pt x="35" y="0"/>
                    </a:cubicBezTo>
                    <a:cubicBezTo>
                      <a:pt x="54" y="0"/>
                      <a:pt x="65" y="8"/>
                      <a:pt x="65" y="22"/>
                    </a:cubicBezTo>
                    <a:cubicBezTo>
                      <a:pt x="65" y="22"/>
                      <a:pt x="65" y="75"/>
                      <a:pt x="65" y="75"/>
                    </a:cubicBezTo>
                    <a:cubicBezTo>
                      <a:pt x="48" y="75"/>
                      <a:pt x="48" y="75"/>
                      <a:pt x="48" y="75"/>
                    </a:cubicBezTo>
                    <a:lnTo>
                      <a:pt x="46" y="69"/>
                    </a:lnTo>
                    <a:close/>
                    <a:moveTo>
                      <a:pt x="19" y="53"/>
                    </a:moveTo>
                    <a:cubicBezTo>
                      <a:pt x="19" y="58"/>
                      <a:pt x="22" y="63"/>
                      <a:pt x="28" y="63"/>
                    </a:cubicBezTo>
                    <a:cubicBezTo>
                      <a:pt x="34" y="63"/>
                      <a:pt x="40" y="60"/>
                      <a:pt x="45" y="55"/>
                    </a:cubicBezTo>
                    <a:cubicBezTo>
                      <a:pt x="45" y="38"/>
                      <a:pt x="45" y="38"/>
                      <a:pt x="45" y="38"/>
                    </a:cubicBezTo>
                    <a:cubicBezTo>
                      <a:pt x="27" y="40"/>
                      <a:pt x="19" y="44"/>
                      <a:pt x="19"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8" name="Freeform 9"/>
              <p:cNvSpPr>
                <a:spLocks/>
              </p:cNvSpPr>
              <p:nvPr userDrawn="1"/>
            </p:nvSpPr>
            <p:spPr bwMode="auto">
              <a:xfrm>
                <a:off x="647700" y="4656138"/>
                <a:ext cx="85725" cy="96838"/>
              </a:xfrm>
              <a:custGeom>
                <a:avLst/>
                <a:gdLst>
                  <a:gd name="T0" fmla="*/ 0 w 66"/>
                  <a:gd name="T1" fmla="*/ 4 h 75"/>
                  <a:gd name="T2" fmla="*/ 16 w 66"/>
                  <a:gd name="T3" fmla="*/ 2 h 75"/>
                  <a:gd name="T4" fmla="*/ 18 w 66"/>
                  <a:gd name="T5" fmla="*/ 10 h 75"/>
                  <a:gd name="T6" fmla="*/ 43 w 66"/>
                  <a:gd name="T7" fmla="*/ 0 h 75"/>
                  <a:gd name="T8" fmla="*/ 66 w 66"/>
                  <a:gd name="T9" fmla="*/ 24 h 75"/>
                  <a:gd name="T10" fmla="*/ 66 w 66"/>
                  <a:gd name="T11" fmla="*/ 75 h 75"/>
                  <a:gd name="T12" fmla="*/ 46 w 66"/>
                  <a:gd name="T13" fmla="*/ 75 h 75"/>
                  <a:gd name="T14" fmla="*/ 46 w 66"/>
                  <a:gd name="T15" fmla="*/ 27 h 75"/>
                  <a:gd name="T16" fmla="*/ 37 w 66"/>
                  <a:gd name="T17" fmla="*/ 14 h 75"/>
                  <a:gd name="T18" fmla="*/ 19 w 66"/>
                  <a:gd name="T19" fmla="*/ 22 h 75"/>
                  <a:gd name="T20" fmla="*/ 19 w 66"/>
                  <a:gd name="T21" fmla="*/ 75 h 75"/>
                  <a:gd name="T22" fmla="*/ 0 w 66"/>
                  <a:gd name="T23" fmla="*/ 75 h 75"/>
                  <a:gd name="T24" fmla="*/ 0 w 66"/>
                  <a:gd name="T25"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5">
                    <a:moveTo>
                      <a:pt x="0" y="4"/>
                    </a:moveTo>
                    <a:cubicBezTo>
                      <a:pt x="16" y="2"/>
                      <a:pt x="16" y="2"/>
                      <a:pt x="16" y="2"/>
                    </a:cubicBezTo>
                    <a:cubicBezTo>
                      <a:pt x="18" y="10"/>
                      <a:pt x="18" y="10"/>
                      <a:pt x="18" y="10"/>
                    </a:cubicBezTo>
                    <a:cubicBezTo>
                      <a:pt x="27" y="4"/>
                      <a:pt x="34" y="0"/>
                      <a:pt x="43" y="0"/>
                    </a:cubicBezTo>
                    <a:cubicBezTo>
                      <a:pt x="58" y="0"/>
                      <a:pt x="66" y="8"/>
                      <a:pt x="66" y="24"/>
                    </a:cubicBezTo>
                    <a:cubicBezTo>
                      <a:pt x="66" y="75"/>
                      <a:pt x="66" y="75"/>
                      <a:pt x="66" y="75"/>
                    </a:cubicBezTo>
                    <a:cubicBezTo>
                      <a:pt x="46" y="75"/>
                      <a:pt x="46" y="75"/>
                      <a:pt x="46" y="75"/>
                    </a:cubicBezTo>
                    <a:cubicBezTo>
                      <a:pt x="46" y="27"/>
                      <a:pt x="46" y="27"/>
                      <a:pt x="46" y="27"/>
                    </a:cubicBezTo>
                    <a:cubicBezTo>
                      <a:pt x="46" y="18"/>
                      <a:pt x="44" y="14"/>
                      <a:pt x="37" y="14"/>
                    </a:cubicBezTo>
                    <a:cubicBezTo>
                      <a:pt x="31" y="14"/>
                      <a:pt x="26" y="17"/>
                      <a:pt x="19" y="22"/>
                    </a:cubicBezTo>
                    <a:cubicBezTo>
                      <a:pt x="19" y="75"/>
                      <a:pt x="19" y="75"/>
                      <a:pt x="19" y="75"/>
                    </a:cubicBezTo>
                    <a:cubicBezTo>
                      <a:pt x="0" y="75"/>
                      <a:pt x="0" y="75"/>
                      <a:pt x="0" y="75"/>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9" name="Freeform 10"/>
              <p:cNvSpPr>
                <a:spLocks noEditPoints="1"/>
              </p:cNvSpPr>
              <p:nvPr userDrawn="1"/>
            </p:nvSpPr>
            <p:spPr bwMode="auto">
              <a:xfrm>
                <a:off x="852488" y="4656138"/>
                <a:ext cx="87313" cy="98425"/>
              </a:xfrm>
              <a:custGeom>
                <a:avLst/>
                <a:gdLst>
                  <a:gd name="T0" fmla="*/ 34 w 67"/>
                  <a:gd name="T1" fmla="*/ 76 h 76"/>
                  <a:gd name="T2" fmla="*/ 0 w 67"/>
                  <a:gd name="T3" fmla="*/ 38 h 76"/>
                  <a:gd name="T4" fmla="*/ 34 w 67"/>
                  <a:gd name="T5" fmla="*/ 0 h 76"/>
                  <a:gd name="T6" fmla="*/ 67 w 67"/>
                  <a:gd name="T7" fmla="*/ 37 h 76"/>
                  <a:gd name="T8" fmla="*/ 67 w 67"/>
                  <a:gd name="T9" fmla="*/ 41 h 76"/>
                  <a:gd name="T10" fmla="*/ 19 w 67"/>
                  <a:gd name="T11" fmla="*/ 41 h 76"/>
                  <a:gd name="T12" fmla="*/ 36 w 67"/>
                  <a:gd name="T13" fmla="*/ 62 h 76"/>
                  <a:gd name="T14" fmla="*/ 52 w 67"/>
                  <a:gd name="T15" fmla="*/ 53 h 76"/>
                  <a:gd name="T16" fmla="*/ 67 w 67"/>
                  <a:gd name="T17" fmla="*/ 60 h 76"/>
                  <a:gd name="T18" fmla="*/ 34 w 67"/>
                  <a:gd name="T19" fmla="*/ 76 h 76"/>
                  <a:gd name="T20" fmla="*/ 49 w 67"/>
                  <a:gd name="T21" fmla="*/ 29 h 76"/>
                  <a:gd name="T22" fmla="*/ 34 w 67"/>
                  <a:gd name="T23" fmla="*/ 13 h 76"/>
                  <a:gd name="T24" fmla="*/ 19 w 67"/>
                  <a:gd name="T25" fmla="*/ 29 h 76"/>
                  <a:gd name="T26" fmla="*/ 49 w 67"/>
                  <a:gd name="T27"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6">
                    <a:moveTo>
                      <a:pt x="34" y="76"/>
                    </a:moveTo>
                    <a:cubicBezTo>
                      <a:pt x="13" y="76"/>
                      <a:pt x="0" y="62"/>
                      <a:pt x="0" y="38"/>
                    </a:cubicBezTo>
                    <a:cubicBezTo>
                      <a:pt x="0" y="14"/>
                      <a:pt x="13" y="0"/>
                      <a:pt x="34" y="0"/>
                    </a:cubicBezTo>
                    <a:cubicBezTo>
                      <a:pt x="55" y="0"/>
                      <a:pt x="67" y="14"/>
                      <a:pt x="67" y="37"/>
                    </a:cubicBezTo>
                    <a:cubicBezTo>
                      <a:pt x="67" y="39"/>
                      <a:pt x="67" y="40"/>
                      <a:pt x="67" y="41"/>
                    </a:cubicBezTo>
                    <a:cubicBezTo>
                      <a:pt x="19" y="41"/>
                      <a:pt x="19" y="41"/>
                      <a:pt x="19" y="41"/>
                    </a:cubicBezTo>
                    <a:cubicBezTo>
                      <a:pt x="19" y="55"/>
                      <a:pt x="24" y="62"/>
                      <a:pt x="36" y="62"/>
                    </a:cubicBezTo>
                    <a:cubicBezTo>
                      <a:pt x="43" y="62"/>
                      <a:pt x="48" y="59"/>
                      <a:pt x="52" y="53"/>
                    </a:cubicBezTo>
                    <a:cubicBezTo>
                      <a:pt x="67" y="60"/>
                      <a:pt x="67" y="60"/>
                      <a:pt x="67" y="60"/>
                    </a:cubicBezTo>
                    <a:cubicBezTo>
                      <a:pt x="60" y="71"/>
                      <a:pt x="49" y="76"/>
                      <a:pt x="34" y="76"/>
                    </a:cubicBezTo>
                    <a:close/>
                    <a:moveTo>
                      <a:pt x="49" y="29"/>
                    </a:moveTo>
                    <a:cubicBezTo>
                      <a:pt x="49" y="19"/>
                      <a:pt x="43" y="13"/>
                      <a:pt x="34" y="13"/>
                    </a:cubicBezTo>
                    <a:cubicBezTo>
                      <a:pt x="25" y="13"/>
                      <a:pt x="20" y="19"/>
                      <a:pt x="19" y="29"/>
                    </a:cubicBezTo>
                    <a:lnTo>
                      <a:pt x="4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10" name="Freeform 11"/>
              <p:cNvSpPr>
                <a:spLocks noEditPoints="1"/>
              </p:cNvSpPr>
              <p:nvPr userDrawn="1"/>
            </p:nvSpPr>
            <p:spPr bwMode="auto">
              <a:xfrm>
                <a:off x="376238" y="4656138"/>
                <a:ext cx="93663" cy="100013"/>
              </a:xfrm>
              <a:custGeom>
                <a:avLst/>
                <a:gdLst>
                  <a:gd name="T0" fmla="*/ 36 w 73"/>
                  <a:gd name="T1" fmla="*/ 77 h 77"/>
                  <a:gd name="T2" fmla="*/ 0 w 73"/>
                  <a:gd name="T3" fmla="*/ 38 h 77"/>
                  <a:gd name="T4" fmla="*/ 36 w 73"/>
                  <a:gd name="T5" fmla="*/ 0 h 77"/>
                  <a:gd name="T6" fmla="*/ 73 w 73"/>
                  <a:gd name="T7" fmla="*/ 38 h 77"/>
                  <a:gd name="T8" fmla="*/ 36 w 73"/>
                  <a:gd name="T9" fmla="*/ 77 h 77"/>
                  <a:gd name="T10" fmla="*/ 36 w 73"/>
                  <a:gd name="T11" fmla="*/ 16 h 77"/>
                  <a:gd name="T12" fmla="*/ 19 w 73"/>
                  <a:gd name="T13" fmla="*/ 38 h 77"/>
                  <a:gd name="T14" fmla="*/ 36 w 73"/>
                  <a:gd name="T15" fmla="*/ 61 h 77"/>
                  <a:gd name="T16" fmla="*/ 53 w 73"/>
                  <a:gd name="T17" fmla="*/ 38 h 77"/>
                  <a:gd name="T18" fmla="*/ 36 w 73"/>
                  <a:gd name="T19"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7">
                    <a:moveTo>
                      <a:pt x="36" y="77"/>
                    </a:moveTo>
                    <a:cubicBezTo>
                      <a:pt x="17" y="77"/>
                      <a:pt x="0" y="65"/>
                      <a:pt x="0" y="38"/>
                    </a:cubicBezTo>
                    <a:cubicBezTo>
                      <a:pt x="0" y="12"/>
                      <a:pt x="17" y="0"/>
                      <a:pt x="36" y="0"/>
                    </a:cubicBezTo>
                    <a:cubicBezTo>
                      <a:pt x="55" y="0"/>
                      <a:pt x="73" y="12"/>
                      <a:pt x="73" y="38"/>
                    </a:cubicBezTo>
                    <a:cubicBezTo>
                      <a:pt x="73" y="65"/>
                      <a:pt x="55" y="77"/>
                      <a:pt x="36" y="77"/>
                    </a:cubicBezTo>
                    <a:close/>
                    <a:moveTo>
                      <a:pt x="36" y="16"/>
                    </a:moveTo>
                    <a:cubicBezTo>
                      <a:pt x="22" y="16"/>
                      <a:pt x="19" y="29"/>
                      <a:pt x="19" y="38"/>
                    </a:cubicBezTo>
                    <a:cubicBezTo>
                      <a:pt x="19" y="48"/>
                      <a:pt x="22" y="61"/>
                      <a:pt x="36" y="61"/>
                    </a:cubicBezTo>
                    <a:cubicBezTo>
                      <a:pt x="51" y="61"/>
                      <a:pt x="53" y="48"/>
                      <a:pt x="53" y="38"/>
                    </a:cubicBezTo>
                    <a:cubicBezTo>
                      <a:pt x="53" y="29"/>
                      <a:pt x="51" y="16"/>
                      <a:pt x="3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11" name="Freeform 12"/>
              <p:cNvSpPr>
                <a:spLocks/>
              </p:cNvSpPr>
              <p:nvPr userDrawn="1"/>
            </p:nvSpPr>
            <p:spPr bwMode="auto">
              <a:xfrm>
                <a:off x="485775" y="4656138"/>
                <a:ext cx="53975" cy="96838"/>
              </a:xfrm>
              <a:custGeom>
                <a:avLst/>
                <a:gdLst>
                  <a:gd name="T0" fmla="*/ 0 w 41"/>
                  <a:gd name="T1" fmla="*/ 2 h 75"/>
                  <a:gd name="T2" fmla="*/ 18 w 41"/>
                  <a:gd name="T3" fmla="*/ 2 h 75"/>
                  <a:gd name="T4" fmla="*/ 18 w 41"/>
                  <a:gd name="T5" fmla="*/ 10 h 75"/>
                  <a:gd name="T6" fmla="*/ 38 w 41"/>
                  <a:gd name="T7" fmla="*/ 0 h 75"/>
                  <a:gd name="T8" fmla="*/ 41 w 41"/>
                  <a:gd name="T9" fmla="*/ 0 h 75"/>
                  <a:gd name="T10" fmla="*/ 41 w 41"/>
                  <a:gd name="T11" fmla="*/ 18 h 75"/>
                  <a:gd name="T12" fmla="*/ 40 w 41"/>
                  <a:gd name="T13" fmla="*/ 18 h 75"/>
                  <a:gd name="T14" fmla="*/ 19 w 41"/>
                  <a:gd name="T15" fmla="*/ 26 h 75"/>
                  <a:gd name="T16" fmla="*/ 19 w 41"/>
                  <a:gd name="T17" fmla="*/ 75 h 75"/>
                  <a:gd name="T18" fmla="*/ 0 w 41"/>
                  <a:gd name="T19" fmla="*/ 75 h 75"/>
                  <a:gd name="T20" fmla="*/ 0 w 41"/>
                  <a:gd name="T2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75">
                    <a:moveTo>
                      <a:pt x="0" y="2"/>
                    </a:moveTo>
                    <a:cubicBezTo>
                      <a:pt x="18" y="2"/>
                      <a:pt x="18" y="2"/>
                      <a:pt x="18" y="2"/>
                    </a:cubicBezTo>
                    <a:cubicBezTo>
                      <a:pt x="18" y="10"/>
                      <a:pt x="18" y="10"/>
                      <a:pt x="18" y="10"/>
                    </a:cubicBezTo>
                    <a:cubicBezTo>
                      <a:pt x="22" y="6"/>
                      <a:pt x="30" y="0"/>
                      <a:pt x="38" y="0"/>
                    </a:cubicBezTo>
                    <a:cubicBezTo>
                      <a:pt x="39" y="0"/>
                      <a:pt x="40" y="0"/>
                      <a:pt x="41" y="0"/>
                    </a:cubicBezTo>
                    <a:cubicBezTo>
                      <a:pt x="41" y="18"/>
                      <a:pt x="41" y="18"/>
                      <a:pt x="41" y="18"/>
                    </a:cubicBezTo>
                    <a:cubicBezTo>
                      <a:pt x="40" y="18"/>
                      <a:pt x="40" y="18"/>
                      <a:pt x="40" y="18"/>
                    </a:cubicBezTo>
                    <a:cubicBezTo>
                      <a:pt x="31" y="18"/>
                      <a:pt x="22" y="20"/>
                      <a:pt x="19" y="26"/>
                    </a:cubicBezTo>
                    <a:cubicBezTo>
                      <a:pt x="19" y="75"/>
                      <a:pt x="19" y="75"/>
                      <a:pt x="19" y="75"/>
                    </a:cubicBezTo>
                    <a:cubicBezTo>
                      <a:pt x="0" y="75"/>
                      <a:pt x="0" y="75"/>
                      <a:pt x="0" y="75"/>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12" name="Freeform 13"/>
              <p:cNvSpPr>
                <a:spLocks noEditPoints="1"/>
              </p:cNvSpPr>
              <p:nvPr userDrawn="1"/>
            </p:nvSpPr>
            <p:spPr bwMode="auto">
              <a:xfrm>
                <a:off x="749300" y="4656138"/>
                <a:ext cx="88900" cy="133350"/>
              </a:xfrm>
              <a:custGeom>
                <a:avLst/>
                <a:gdLst>
                  <a:gd name="T0" fmla="*/ 34 w 68"/>
                  <a:gd name="T1" fmla="*/ 59 h 103"/>
                  <a:gd name="T2" fmla="*/ 50 w 68"/>
                  <a:gd name="T3" fmla="*/ 35 h 103"/>
                  <a:gd name="T4" fmla="*/ 34 w 68"/>
                  <a:gd name="T5" fmla="*/ 14 h 103"/>
                  <a:gd name="T6" fmla="*/ 19 w 68"/>
                  <a:gd name="T7" fmla="*/ 35 h 103"/>
                  <a:gd name="T8" fmla="*/ 34 w 68"/>
                  <a:gd name="T9" fmla="*/ 59 h 103"/>
                  <a:gd name="T10" fmla="*/ 68 w 68"/>
                  <a:gd name="T11" fmla="*/ 1 h 103"/>
                  <a:gd name="T12" fmla="*/ 68 w 68"/>
                  <a:gd name="T13" fmla="*/ 71 h 103"/>
                  <a:gd name="T14" fmla="*/ 32 w 68"/>
                  <a:gd name="T15" fmla="*/ 103 h 103"/>
                  <a:gd name="T16" fmla="*/ 2 w 68"/>
                  <a:gd name="T17" fmla="*/ 85 h 103"/>
                  <a:gd name="T18" fmla="*/ 21 w 68"/>
                  <a:gd name="T19" fmla="*/ 82 h 103"/>
                  <a:gd name="T20" fmla="*/ 35 w 68"/>
                  <a:gd name="T21" fmla="*/ 89 h 103"/>
                  <a:gd name="T22" fmla="*/ 49 w 68"/>
                  <a:gd name="T23" fmla="*/ 73 h 103"/>
                  <a:gd name="T24" fmla="*/ 49 w 68"/>
                  <a:gd name="T25" fmla="*/ 65 h 103"/>
                  <a:gd name="T26" fmla="*/ 49 w 68"/>
                  <a:gd name="T27" fmla="*/ 64 h 103"/>
                  <a:gd name="T28" fmla="*/ 30 w 68"/>
                  <a:gd name="T29" fmla="*/ 75 h 103"/>
                  <a:gd name="T30" fmla="*/ 0 w 68"/>
                  <a:gd name="T31" fmla="*/ 38 h 103"/>
                  <a:gd name="T32" fmla="*/ 29 w 68"/>
                  <a:gd name="T33" fmla="*/ 0 h 103"/>
                  <a:gd name="T34" fmla="*/ 50 w 68"/>
                  <a:gd name="T35" fmla="*/ 10 h 103"/>
                  <a:gd name="T36" fmla="*/ 50 w 68"/>
                  <a:gd name="T37" fmla="*/ 10 h 103"/>
                  <a:gd name="T38" fmla="*/ 52 w 68"/>
                  <a:gd name="T39" fmla="*/ 1 h 103"/>
                  <a:gd name="T40" fmla="*/ 68 w 68"/>
                  <a:gd name="T41" fmla="*/ 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34" y="59"/>
                    </a:moveTo>
                    <a:cubicBezTo>
                      <a:pt x="48" y="59"/>
                      <a:pt x="50" y="44"/>
                      <a:pt x="50" y="35"/>
                    </a:cubicBezTo>
                    <a:cubicBezTo>
                      <a:pt x="50" y="23"/>
                      <a:pt x="44" y="14"/>
                      <a:pt x="34" y="14"/>
                    </a:cubicBezTo>
                    <a:cubicBezTo>
                      <a:pt x="27" y="14"/>
                      <a:pt x="19" y="19"/>
                      <a:pt x="19" y="35"/>
                    </a:cubicBezTo>
                    <a:cubicBezTo>
                      <a:pt x="19" y="44"/>
                      <a:pt x="20" y="59"/>
                      <a:pt x="34" y="59"/>
                    </a:cubicBezTo>
                    <a:close/>
                    <a:moveTo>
                      <a:pt x="68" y="1"/>
                    </a:moveTo>
                    <a:cubicBezTo>
                      <a:pt x="68" y="71"/>
                      <a:pt x="68" y="71"/>
                      <a:pt x="68" y="71"/>
                    </a:cubicBezTo>
                    <a:cubicBezTo>
                      <a:pt x="68" y="83"/>
                      <a:pt x="67" y="103"/>
                      <a:pt x="32" y="103"/>
                    </a:cubicBezTo>
                    <a:cubicBezTo>
                      <a:pt x="18" y="103"/>
                      <a:pt x="5" y="98"/>
                      <a:pt x="2" y="85"/>
                    </a:cubicBezTo>
                    <a:cubicBezTo>
                      <a:pt x="21" y="82"/>
                      <a:pt x="21" y="82"/>
                      <a:pt x="21" y="82"/>
                    </a:cubicBezTo>
                    <a:cubicBezTo>
                      <a:pt x="22" y="86"/>
                      <a:pt x="24" y="89"/>
                      <a:pt x="35" y="89"/>
                    </a:cubicBezTo>
                    <a:cubicBezTo>
                      <a:pt x="45" y="89"/>
                      <a:pt x="49" y="84"/>
                      <a:pt x="49" y="73"/>
                    </a:cubicBezTo>
                    <a:cubicBezTo>
                      <a:pt x="49" y="65"/>
                      <a:pt x="49" y="65"/>
                      <a:pt x="49" y="65"/>
                    </a:cubicBezTo>
                    <a:cubicBezTo>
                      <a:pt x="49" y="64"/>
                      <a:pt x="49" y="64"/>
                      <a:pt x="49" y="64"/>
                    </a:cubicBezTo>
                    <a:cubicBezTo>
                      <a:pt x="46" y="70"/>
                      <a:pt x="41" y="75"/>
                      <a:pt x="30" y="75"/>
                    </a:cubicBezTo>
                    <a:cubicBezTo>
                      <a:pt x="13" y="75"/>
                      <a:pt x="0" y="63"/>
                      <a:pt x="0" y="38"/>
                    </a:cubicBezTo>
                    <a:cubicBezTo>
                      <a:pt x="0" y="14"/>
                      <a:pt x="14" y="0"/>
                      <a:pt x="29" y="0"/>
                    </a:cubicBezTo>
                    <a:cubicBezTo>
                      <a:pt x="44" y="0"/>
                      <a:pt x="49" y="7"/>
                      <a:pt x="50" y="10"/>
                    </a:cubicBezTo>
                    <a:cubicBezTo>
                      <a:pt x="50" y="10"/>
                      <a:pt x="50" y="10"/>
                      <a:pt x="50" y="10"/>
                    </a:cubicBezTo>
                    <a:cubicBezTo>
                      <a:pt x="52" y="1"/>
                      <a:pt x="52" y="1"/>
                      <a:pt x="52" y="1"/>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13" name="Freeform 14"/>
              <p:cNvSpPr>
                <a:spLocks noEditPoints="1"/>
              </p:cNvSpPr>
              <p:nvPr userDrawn="1"/>
            </p:nvSpPr>
            <p:spPr bwMode="auto">
              <a:xfrm>
                <a:off x="925513" y="4622801"/>
                <a:ext cx="65088" cy="30163"/>
              </a:xfrm>
              <a:custGeom>
                <a:avLst/>
                <a:gdLst>
                  <a:gd name="T0" fmla="*/ 15 w 41"/>
                  <a:gd name="T1" fmla="*/ 2 h 19"/>
                  <a:gd name="T2" fmla="*/ 9 w 41"/>
                  <a:gd name="T3" fmla="*/ 2 h 19"/>
                  <a:gd name="T4" fmla="*/ 9 w 41"/>
                  <a:gd name="T5" fmla="*/ 19 h 19"/>
                  <a:gd name="T6" fmla="*/ 5 w 41"/>
                  <a:gd name="T7" fmla="*/ 19 h 19"/>
                  <a:gd name="T8" fmla="*/ 5 w 41"/>
                  <a:gd name="T9" fmla="*/ 2 h 19"/>
                  <a:gd name="T10" fmla="*/ 0 w 41"/>
                  <a:gd name="T11" fmla="*/ 2 h 19"/>
                  <a:gd name="T12" fmla="*/ 0 w 41"/>
                  <a:gd name="T13" fmla="*/ 0 h 19"/>
                  <a:gd name="T14" fmla="*/ 15 w 41"/>
                  <a:gd name="T15" fmla="*/ 0 h 19"/>
                  <a:gd name="T16" fmla="*/ 15 w 41"/>
                  <a:gd name="T17" fmla="*/ 2 h 19"/>
                  <a:gd name="T18" fmla="*/ 41 w 41"/>
                  <a:gd name="T19" fmla="*/ 19 h 19"/>
                  <a:gd name="T20" fmla="*/ 38 w 41"/>
                  <a:gd name="T21" fmla="*/ 19 h 19"/>
                  <a:gd name="T22" fmla="*/ 38 w 41"/>
                  <a:gd name="T23" fmla="*/ 3 h 19"/>
                  <a:gd name="T24" fmla="*/ 37 w 41"/>
                  <a:gd name="T25" fmla="*/ 3 h 19"/>
                  <a:gd name="T26" fmla="*/ 31 w 41"/>
                  <a:gd name="T27" fmla="*/ 19 h 19"/>
                  <a:gd name="T28" fmla="*/ 29 w 41"/>
                  <a:gd name="T29" fmla="*/ 19 h 19"/>
                  <a:gd name="T30" fmla="*/ 22 w 41"/>
                  <a:gd name="T31" fmla="*/ 3 h 19"/>
                  <a:gd name="T32" fmla="*/ 22 w 41"/>
                  <a:gd name="T33" fmla="*/ 3 h 19"/>
                  <a:gd name="T34" fmla="*/ 22 w 41"/>
                  <a:gd name="T35" fmla="*/ 19 h 19"/>
                  <a:gd name="T36" fmla="*/ 19 w 41"/>
                  <a:gd name="T37" fmla="*/ 19 h 19"/>
                  <a:gd name="T38" fmla="*/ 19 w 41"/>
                  <a:gd name="T39" fmla="*/ 0 h 19"/>
                  <a:gd name="T40" fmla="*/ 24 w 41"/>
                  <a:gd name="T41" fmla="*/ 0 h 19"/>
                  <a:gd name="T42" fmla="*/ 30 w 41"/>
                  <a:gd name="T43" fmla="*/ 15 h 19"/>
                  <a:gd name="T44" fmla="*/ 35 w 41"/>
                  <a:gd name="T45" fmla="*/ 0 h 19"/>
                  <a:gd name="T46" fmla="*/ 41 w 41"/>
                  <a:gd name="T47" fmla="*/ 0 h 19"/>
                  <a:gd name="T48" fmla="*/ 41 w 41"/>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9">
                    <a:moveTo>
                      <a:pt x="15" y="2"/>
                    </a:moveTo>
                    <a:lnTo>
                      <a:pt x="9" y="2"/>
                    </a:lnTo>
                    <a:lnTo>
                      <a:pt x="9" y="19"/>
                    </a:lnTo>
                    <a:lnTo>
                      <a:pt x="5" y="19"/>
                    </a:lnTo>
                    <a:lnTo>
                      <a:pt x="5" y="2"/>
                    </a:lnTo>
                    <a:lnTo>
                      <a:pt x="0" y="2"/>
                    </a:lnTo>
                    <a:lnTo>
                      <a:pt x="0" y="0"/>
                    </a:lnTo>
                    <a:lnTo>
                      <a:pt x="15" y="0"/>
                    </a:lnTo>
                    <a:lnTo>
                      <a:pt x="15" y="2"/>
                    </a:lnTo>
                    <a:close/>
                    <a:moveTo>
                      <a:pt x="41" y="19"/>
                    </a:moveTo>
                    <a:lnTo>
                      <a:pt x="38" y="19"/>
                    </a:lnTo>
                    <a:lnTo>
                      <a:pt x="38" y="3"/>
                    </a:lnTo>
                    <a:lnTo>
                      <a:pt x="37" y="3"/>
                    </a:lnTo>
                    <a:lnTo>
                      <a:pt x="31" y="19"/>
                    </a:lnTo>
                    <a:lnTo>
                      <a:pt x="29" y="19"/>
                    </a:lnTo>
                    <a:lnTo>
                      <a:pt x="22" y="3"/>
                    </a:lnTo>
                    <a:lnTo>
                      <a:pt x="22" y="3"/>
                    </a:lnTo>
                    <a:lnTo>
                      <a:pt x="22" y="19"/>
                    </a:lnTo>
                    <a:lnTo>
                      <a:pt x="19" y="19"/>
                    </a:lnTo>
                    <a:lnTo>
                      <a:pt x="19" y="0"/>
                    </a:lnTo>
                    <a:lnTo>
                      <a:pt x="24" y="0"/>
                    </a:lnTo>
                    <a:lnTo>
                      <a:pt x="30" y="15"/>
                    </a:lnTo>
                    <a:lnTo>
                      <a:pt x="35" y="0"/>
                    </a:lnTo>
                    <a:lnTo>
                      <a:pt x="41" y="0"/>
                    </a:lnTo>
                    <a:lnTo>
                      <a:pt x="4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grpSp>
        <p:grpSp>
          <p:nvGrpSpPr>
            <p:cNvPr id="62" name="Group 61"/>
            <p:cNvGrpSpPr/>
            <p:nvPr userDrawn="1"/>
          </p:nvGrpSpPr>
          <p:grpSpPr>
            <a:xfrm>
              <a:off x="1173163" y="4383088"/>
              <a:ext cx="1039813" cy="431800"/>
              <a:chOff x="1173163" y="4383088"/>
              <a:chExt cx="1039813" cy="431800"/>
            </a:xfrm>
          </p:grpSpPr>
          <p:sp>
            <p:nvSpPr>
              <p:cNvPr id="14" name="Freeform 15"/>
              <p:cNvSpPr>
                <a:spLocks noEditPoints="1"/>
              </p:cNvSpPr>
              <p:nvPr userDrawn="1"/>
            </p:nvSpPr>
            <p:spPr bwMode="auto">
              <a:xfrm>
                <a:off x="1184275" y="4383088"/>
                <a:ext cx="149225" cy="177800"/>
              </a:xfrm>
              <a:custGeom>
                <a:avLst/>
                <a:gdLst>
                  <a:gd name="T0" fmla="*/ 65 w 116"/>
                  <a:gd name="T1" fmla="*/ 0 h 138"/>
                  <a:gd name="T2" fmla="*/ 83 w 116"/>
                  <a:gd name="T3" fmla="*/ 2 h 138"/>
                  <a:gd name="T4" fmla="*/ 97 w 116"/>
                  <a:gd name="T5" fmla="*/ 7 h 138"/>
                  <a:gd name="T6" fmla="*/ 106 w 116"/>
                  <a:gd name="T7" fmla="*/ 18 h 138"/>
                  <a:gd name="T8" fmla="*/ 109 w 116"/>
                  <a:gd name="T9" fmla="*/ 34 h 138"/>
                  <a:gd name="T10" fmla="*/ 104 w 116"/>
                  <a:gd name="T11" fmla="*/ 52 h 138"/>
                  <a:gd name="T12" fmla="*/ 90 w 116"/>
                  <a:gd name="T13" fmla="*/ 63 h 138"/>
                  <a:gd name="T14" fmla="*/ 109 w 116"/>
                  <a:gd name="T15" fmla="*/ 76 h 138"/>
                  <a:gd name="T16" fmla="*/ 116 w 116"/>
                  <a:gd name="T17" fmla="*/ 98 h 138"/>
                  <a:gd name="T18" fmla="*/ 112 w 116"/>
                  <a:gd name="T19" fmla="*/ 116 h 138"/>
                  <a:gd name="T20" fmla="*/ 101 w 116"/>
                  <a:gd name="T21" fmla="*/ 129 h 138"/>
                  <a:gd name="T22" fmla="*/ 85 w 116"/>
                  <a:gd name="T23" fmla="*/ 136 h 138"/>
                  <a:gd name="T24" fmla="*/ 67 w 116"/>
                  <a:gd name="T25" fmla="*/ 138 h 138"/>
                  <a:gd name="T26" fmla="*/ 0 w 116"/>
                  <a:gd name="T27" fmla="*/ 138 h 138"/>
                  <a:gd name="T28" fmla="*/ 0 w 116"/>
                  <a:gd name="T29" fmla="*/ 0 h 138"/>
                  <a:gd name="T30" fmla="*/ 65 w 116"/>
                  <a:gd name="T31" fmla="*/ 0 h 138"/>
                  <a:gd name="T32" fmla="*/ 61 w 116"/>
                  <a:gd name="T33" fmla="*/ 56 h 138"/>
                  <a:gd name="T34" fmla="*/ 74 w 116"/>
                  <a:gd name="T35" fmla="*/ 52 h 138"/>
                  <a:gd name="T36" fmla="*/ 80 w 116"/>
                  <a:gd name="T37" fmla="*/ 39 h 138"/>
                  <a:gd name="T38" fmla="*/ 78 w 116"/>
                  <a:gd name="T39" fmla="*/ 32 h 138"/>
                  <a:gd name="T40" fmla="*/ 73 w 116"/>
                  <a:gd name="T41" fmla="*/ 27 h 138"/>
                  <a:gd name="T42" fmla="*/ 67 w 116"/>
                  <a:gd name="T43" fmla="*/ 24 h 138"/>
                  <a:gd name="T44" fmla="*/ 59 w 116"/>
                  <a:gd name="T45" fmla="*/ 24 h 138"/>
                  <a:gd name="T46" fmla="*/ 30 w 116"/>
                  <a:gd name="T47" fmla="*/ 24 h 138"/>
                  <a:gd name="T48" fmla="*/ 30 w 116"/>
                  <a:gd name="T49" fmla="*/ 56 h 138"/>
                  <a:gd name="T50" fmla="*/ 61 w 116"/>
                  <a:gd name="T51" fmla="*/ 56 h 138"/>
                  <a:gd name="T52" fmla="*/ 63 w 116"/>
                  <a:gd name="T53" fmla="*/ 115 h 138"/>
                  <a:gd name="T54" fmla="*/ 71 w 116"/>
                  <a:gd name="T55" fmla="*/ 114 h 138"/>
                  <a:gd name="T56" fmla="*/ 78 w 116"/>
                  <a:gd name="T57" fmla="*/ 111 h 138"/>
                  <a:gd name="T58" fmla="*/ 83 w 116"/>
                  <a:gd name="T59" fmla="*/ 105 h 138"/>
                  <a:gd name="T60" fmla="*/ 85 w 116"/>
                  <a:gd name="T61" fmla="*/ 96 h 138"/>
                  <a:gd name="T62" fmla="*/ 79 w 116"/>
                  <a:gd name="T63" fmla="*/ 81 h 138"/>
                  <a:gd name="T64" fmla="*/ 63 w 116"/>
                  <a:gd name="T65" fmla="*/ 77 h 138"/>
                  <a:gd name="T66" fmla="*/ 30 w 116"/>
                  <a:gd name="T67" fmla="*/ 77 h 138"/>
                  <a:gd name="T68" fmla="*/ 30 w 116"/>
                  <a:gd name="T69" fmla="*/ 115 h 138"/>
                  <a:gd name="T70" fmla="*/ 63 w 116"/>
                  <a:gd name="T71" fmla="*/ 1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138">
                    <a:moveTo>
                      <a:pt x="65" y="0"/>
                    </a:moveTo>
                    <a:cubicBezTo>
                      <a:pt x="72" y="0"/>
                      <a:pt x="78" y="1"/>
                      <a:pt x="83" y="2"/>
                    </a:cubicBezTo>
                    <a:cubicBezTo>
                      <a:pt x="88" y="3"/>
                      <a:pt x="93" y="5"/>
                      <a:pt x="97" y="7"/>
                    </a:cubicBezTo>
                    <a:cubicBezTo>
                      <a:pt x="101" y="10"/>
                      <a:pt x="104" y="14"/>
                      <a:pt x="106" y="18"/>
                    </a:cubicBezTo>
                    <a:cubicBezTo>
                      <a:pt x="108" y="22"/>
                      <a:pt x="109" y="28"/>
                      <a:pt x="109" y="34"/>
                    </a:cubicBezTo>
                    <a:cubicBezTo>
                      <a:pt x="109" y="41"/>
                      <a:pt x="107" y="47"/>
                      <a:pt x="104" y="52"/>
                    </a:cubicBezTo>
                    <a:cubicBezTo>
                      <a:pt x="101" y="56"/>
                      <a:pt x="96" y="60"/>
                      <a:pt x="90" y="63"/>
                    </a:cubicBezTo>
                    <a:cubicBezTo>
                      <a:pt x="99" y="66"/>
                      <a:pt x="105" y="70"/>
                      <a:pt x="109" y="76"/>
                    </a:cubicBezTo>
                    <a:cubicBezTo>
                      <a:pt x="114" y="82"/>
                      <a:pt x="116" y="89"/>
                      <a:pt x="116" y="98"/>
                    </a:cubicBezTo>
                    <a:cubicBezTo>
                      <a:pt x="116" y="105"/>
                      <a:pt x="114" y="111"/>
                      <a:pt x="112" y="116"/>
                    </a:cubicBezTo>
                    <a:cubicBezTo>
                      <a:pt x="109" y="121"/>
                      <a:pt x="105" y="126"/>
                      <a:pt x="101" y="129"/>
                    </a:cubicBezTo>
                    <a:cubicBezTo>
                      <a:pt x="96" y="132"/>
                      <a:pt x="91" y="134"/>
                      <a:pt x="85" y="136"/>
                    </a:cubicBezTo>
                    <a:cubicBezTo>
                      <a:pt x="79" y="137"/>
                      <a:pt x="73" y="138"/>
                      <a:pt x="67" y="138"/>
                    </a:cubicBezTo>
                    <a:cubicBezTo>
                      <a:pt x="0" y="138"/>
                      <a:pt x="0" y="138"/>
                      <a:pt x="0" y="138"/>
                    </a:cubicBezTo>
                    <a:cubicBezTo>
                      <a:pt x="0" y="0"/>
                      <a:pt x="0" y="0"/>
                      <a:pt x="0" y="0"/>
                    </a:cubicBezTo>
                    <a:lnTo>
                      <a:pt x="65" y="0"/>
                    </a:lnTo>
                    <a:close/>
                    <a:moveTo>
                      <a:pt x="61" y="56"/>
                    </a:moveTo>
                    <a:cubicBezTo>
                      <a:pt x="66" y="56"/>
                      <a:pt x="71" y="55"/>
                      <a:pt x="74" y="52"/>
                    </a:cubicBezTo>
                    <a:cubicBezTo>
                      <a:pt x="78" y="49"/>
                      <a:pt x="80" y="45"/>
                      <a:pt x="80" y="39"/>
                    </a:cubicBezTo>
                    <a:cubicBezTo>
                      <a:pt x="80" y="36"/>
                      <a:pt x="79" y="34"/>
                      <a:pt x="78" y="32"/>
                    </a:cubicBezTo>
                    <a:cubicBezTo>
                      <a:pt x="77" y="29"/>
                      <a:pt x="75" y="28"/>
                      <a:pt x="73" y="27"/>
                    </a:cubicBezTo>
                    <a:cubicBezTo>
                      <a:pt x="71" y="26"/>
                      <a:pt x="69" y="25"/>
                      <a:pt x="67" y="24"/>
                    </a:cubicBezTo>
                    <a:cubicBezTo>
                      <a:pt x="64" y="24"/>
                      <a:pt x="61" y="24"/>
                      <a:pt x="59" y="24"/>
                    </a:cubicBezTo>
                    <a:cubicBezTo>
                      <a:pt x="30" y="24"/>
                      <a:pt x="30" y="24"/>
                      <a:pt x="30" y="24"/>
                    </a:cubicBezTo>
                    <a:cubicBezTo>
                      <a:pt x="30" y="56"/>
                      <a:pt x="30" y="56"/>
                      <a:pt x="30" y="56"/>
                    </a:cubicBezTo>
                    <a:lnTo>
                      <a:pt x="61" y="56"/>
                    </a:lnTo>
                    <a:close/>
                    <a:moveTo>
                      <a:pt x="63" y="115"/>
                    </a:moveTo>
                    <a:cubicBezTo>
                      <a:pt x="66" y="115"/>
                      <a:pt x="69" y="114"/>
                      <a:pt x="71" y="114"/>
                    </a:cubicBezTo>
                    <a:cubicBezTo>
                      <a:pt x="74" y="113"/>
                      <a:pt x="76" y="112"/>
                      <a:pt x="78" y="111"/>
                    </a:cubicBezTo>
                    <a:cubicBezTo>
                      <a:pt x="81" y="109"/>
                      <a:pt x="82" y="108"/>
                      <a:pt x="83" y="105"/>
                    </a:cubicBezTo>
                    <a:cubicBezTo>
                      <a:pt x="85" y="103"/>
                      <a:pt x="85" y="100"/>
                      <a:pt x="85" y="96"/>
                    </a:cubicBezTo>
                    <a:cubicBezTo>
                      <a:pt x="85" y="89"/>
                      <a:pt x="83" y="84"/>
                      <a:pt x="79" y="81"/>
                    </a:cubicBezTo>
                    <a:cubicBezTo>
                      <a:pt x="75" y="78"/>
                      <a:pt x="70" y="77"/>
                      <a:pt x="63" y="77"/>
                    </a:cubicBezTo>
                    <a:cubicBezTo>
                      <a:pt x="30" y="77"/>
                      <a:pt x="30" y="77"/>
                      <a:pt x="30" y="77"/>
                    </a:cubicBezTo>
                    <a:cubicBezTo>
                      <a:pt x="30" y="115"/>
                      <a:pt x="30" y="115"/>
                      <a:pt x="30" y="115"/>
                    </a:cubicBezTo>
                    <a:lnTo>
                      <a:pt x="63"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45" name="Freeform 16"/>
              <p:cNvSpPr>
                <a:spLocks/>
              </p:cNvSpPr>
              <p:nvPr userDrawn="1"/>
            </p:nvSpPr>
            <p:spPr bwMode="auto">
              <a:xfrm>
                <a:off x="1352550" y="4432301"/>
                <a:ext cx="120650" cy="131763"/>
              </a:xfrm>
              <a:custGeom>
                <a:avLst/>
                <a:gdLst>
                  <a:gd name="T0" fmla="*/ 68 w 94"/>
                  <a:gd name="T1" fmla="*/ 100 h 103"/>
                  <a:gd name="T2" fmla="*/ 68 w 94"/>
                  <a:gd name="T3" fmla="*/ 86 h 103"/>
                  <a:gd name="T4" fmla="*/ 67 w 94"/>
                  <a:gd name="T5" fmla="*/ 86 h 103"/>
                  <a:gd name="T6" fmla="*/ 53 w 94"/>
                  <a:gd name="T7" fmla="*/ 99 h 103"/>
                  <a:gd name="T8" fmla="*/ 36 w 94"/>
                  <a:gd name="T9" fmla="*/ 103 h 103"/>
                  <a:gd name="T10" fmla="*/ 18 w 94"/>
                  <a:gd name="T11" fmla="*/ 100 h 103"/>
                  <a:gd name="T12" fmla="*/ 7 w 94"/>
                  <a:gd name="T13" fmla="*/ 92 h 103"/>
                  <a:gd name="T14" fmla="*/ 1 w 94"/>
                  <a:gd name="T15" fmla="*/ 79 h 103"/>
                  <a:gd name="T16" fmla="*/ 0 w 94"/>
                  <a:gd name="T17" fmla="*/ 62 h 103"/>
                  <a:gd name="T18" fmla="*/ 0 w 94"/>
                  <a:gd name="T19" fmla="*/ 0 h 103"/>
                  <a:gd name="T20" fmla="*/ 27 w 94"/>
                  <a:gd name="T21" fmla="*/ 0 h 103"/>
                  <a:gd name="T22" fmla="*/ 27 w 94"/>
                  <a:gd name="T23" fmla="*/ 57 h 103"/>
                  <a:gd name="T24" fmla="*/ 31 w 94"/>
                  <a:gd name="T25" fmla="*/ 75 h 103"/>
                  <a:gd name="T26" fmla="*/ 45 w 94"/>
                  <a:gd name="T27" fmla="*/ 81 h 103"/>
                  <a:gd name="T28" fmla="*/ 61 w 94"/>
                  <a:gd name="T29" fmla="*/ 75 h 103"/>
                  <a:gd name="T30" fmla="*/ 66 w 94"/>
                  <a:gd name="T31" fmla="*/ 53 h 103"/>
                  <a:gd name="T32" fmla="*/ 66 w 94"/>
                  <a:gd name="T33" fmla="*/ 0 h 103"/>
                  <a:gd name="T34" fmla="*/ 94 w 94"/>
                  <a:gd name="T35" fmla="*/ 0 h 103"/>
                  <a:gd name="T36" fmla="*/ 94 w 94"/>
                  <a:gd name="T37" fmla="*/ 100 h 103"/>
                  <a:gd name="T38" fmla="*/ 68 w 94"/>
                  <a:gd name="T39"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68" y="100"/>
                    </a:moveTo>
                    <a:cubicBezTo>
                      <a:pt x="68" y="86"/>
                      <a:pt x="68" y="86"/>
                      <a:pt x="68" y="86"/>
                    </a:cubicBezTo>
                    <a:cubicBezTo>
                      <a:pt x="67" y="86"/>
                      <a:pt x="67" y="86"/>
                      <a:pt x="67" y="86"/>
                    </a:cubicBezTo>
                    <a:cubicBezTo>
                      <a:pt x="64" y="92"/>
                      <a:pt x="59" y="96"/>
                      <a:pt x="53" y="99"/>
                    </a:cubicBezTo>
                    <a:cubicBezTo>
                      <a:pt x="48" y="101"/>
                      <a:pt x="42" y="103"/>
                      <a:pt x="36" y="103"/>
                    </a:cubicBezTo>
                    <a:cubicBezTo>
                      <a:pt x="29" y="103"/>
                      <a:pt x="23" y="102"/>
                      <a:pt x="18" y="100"/>
                    </a:cubicBezTo>
                    <a:cubicBezTo>
                      <a:pt x="14" y="98"/>
                      <a:pt x="10" y="95"/>
                      <a:pt x="7" y="92"/>
                    </a:cubicBezTo>
                    <a:cubicBezTo>
                      <a:pt x="4" y="88"/>
                      <a:pt x="3" y="84"/>
                      <a:pt x="1" y="79"/>
                    </a:cubicBezTo>
                    <a:cubicBezTo>
                      <a:pt x="0" y="74"/>
                      <a:pt x="0" y="68"/>
                      <a:pt x="0" y="62"/>
                    </a:cubicBezTo>
                    <a:cubicBezTo>
                      <a:pt x="0" y="0"/>
                      <a:pt x="0" y="0"/>
                      <a:pt x="0" y="0"/>
                    </a:cubicBezTo>
                    <a:cubicBezTo>
                      <a:pt x="27" y="0"/>
                      <a:pt x="27" y="0"/>
                      <a:pt x="27" y="0"/>
                    </a:cubicBezTo>
                    <a:cubicBezTo>
                      <a:pt x="27" y="57"/>
                      <a:pt x="27" y="57"/>
                      <a:pt x="27" y="57"/>
                    </a:cubicBezTo>
                    <a:cubicBezTo>
                      <a:pt x="27" y="65"/>
                      <a:pt x="29" y="71"/>
                      <a:pt x="31" y="75"/>
                    </a:cubicBezTo>
                    <a:cubicBezTo>
                      <a:pt x="34" y="79"/>
                      <a:pt x="38" y="81"/>
                      <a:pt x="45" y="81"/>
                    </a:cubicBezTo>
                    <a:cubicBezTo>
                      <a:pt x="52" y="81"/>
                      <a:pt x="58" y="79"/>
                      <a:pt x="61" y="75"/>
                    </a:cubicBezTo>
                    <a:cubicBezTo>
                      <a:pt x="65" y="70"/>
                      <a:pt x="66" y="63"/>
                      <a:pt x="66" y="53"/>
                    </a:cubicBezTo>
                    <a:cubicBezTo>
                      <a:pt x="66" y="0"/>
                      <a:pt x="66" y="0"/>
                      <a:pt x="66" y="0"/>
                    </a:cubicBezTo>
                    <a:cubicBezTo>
                      <a:pt x="94" y="0"/>
                      <a:pt x="94" y="0"/>
                      <a:pt x="94" y="0"/>
                    </a:cubicBezTo>
                    <a:cubicBezTo>
                      <a:pt x="94" y="100"/>
                      <a:pt x="94" y="100"/>
                      <a:pt x="94" y="100"/>
                    </a:cubicBezTo>
                    <a:lnTo>
                      <a:pt x="68"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46" name="Freeform 17"/>
              <p:cNvSpPr>
                <a:spLocks/>
              </p:cNvSpPr>
              <p:nvPr userDrawn="1"/>
            </p:nvSpPr>
            <p:spPr bwMode="auto">
              <a:xfrm>
                <a:off x="1489075" y="4427538"/>
                <a:ext cx="120650" cy="136525"/>
              </a:xfrm>
              <a:custGeom>
                <a:avLst/>
                <a:gdLst>
                  <a:gd name="T0" fmla="*/ 28 w 93"/>
                  <a:gd name="T1" fmla="*/ 78 h 106"/>
                  <a:gd name="T2" fmla="*/ 33 w 93"/>
                  <a:gd name="T3" fmla="*/ 84 h 106"/>
                  <a:gd name="T4" fmla="*/ 40 w 93"/>
                  <a:gd name="T5" fmla="*/ 87 h 106"/>
                  <a:gd name="T6" fmla="*/ 47 w 93"/>
                  <a:gd name="T7" fmla="*/ 88 h 106"/>
                  <a:gd name="T8" fmla="*/ 54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3 w 93"/>
                  <a:gd name="T21" fmla="*/ 56 h 106"/>
                  <a:gd name="T22" fmla="*/ 12 w 93"/>
                  <a:gd name="T23" fmla="*/ 51 h 106"/>
                  <a:gd name="T24" fmla="*/ 5 w 93"/>
                  <a:gd name="T25" fmla="*/ 44 h 106"/>
                  <a:gd name="T26" fmla="*/ 3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6 w 93"/>
                  <a:gd name="T39" fmla="*/ 7 h 106"/>
                  <a:gd name="T40" fmla="*/ 86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2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9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40" y="87"/>
                    </a:cubicBezTo>
                    <a:cubicBezTo>
                      <a:pt x="42" y="87"/>
                      <a:pt x="45" y="88"/>
                      <a:pt x="47" y="88"/>
                    </a:cubicBezTo>
                    <a:cubicBezTo>
                      <a:pt x="49" y="88"/>
                      <a:pt x="51" y="87"/>
                      <a:pt x="54" y="87"/>
                    </a:cubicBezTo>
                    <a:cubicBezTo>
                      <a:pt x="56" y="86"/>
                      <a:pt x="58" y="86"/>
                      <a:pt x="59" y="85"/>
                    </a:cubicBezTo>
                    <a:cubicBezTo>
                      <a:pt x="61" y="84"/>
                      <a:pt x="63" y="82"/>
                      <a:pt x="64" y="81"/>
                    </a:cubicBezTo>
                    <a:cubicBezTo>
                      <a:pt x="65" y="79"/>
                      <a:pt x="65" y="77"/>
                      <a:pt x="65" y="75"/>
                    </a:cubicBezTo>
                    <a:cubicBezTo>
                      <a:pt x="65" y="71"/>
                      <a:pt x="63" y="68"/>
                      <a:pt x="57" y="65"/>
                    </a:cubicBezTo>
                    <a:cubicBezTo>
                      <a:pt x="52" y="63"/>
                      <a:pt x="44" y="61"/>
                      <a:pt x="34" y="59"/>
                    </a:cubicBezTo>
                    <a:cubicBezTo>
                      <a:pt x="30" y="58"/>
                      <a:pt x="26" y="57"/>
                      <a:pt x="23" y="56"/>
                    </a:cubicBezTo>
                    <a:cubicBezTo>
                      <a:pt x="19" y="55"/>
                      <a:pt x="15" y="53"/>
                      <a:pt x="12" y="51"/>
                    </a:cubicBezTo>
                    <a:cubicBezTo>
                      <a:pt x="9" y="49"/>
                      <a:pt x="7" y="47"/>
                      <a:pt x="5" y="44"/>
                    </a:cubicBezTo>
                    <a:cubicBezTo>
                      <a:pt x="3" y="41"/>
                      <a:pt x="3" y="37"/>
                      <a:pt x="3" y="33"/>
                    </a:cubicBezTo>
                    <a:cubicBezTo>
                      <a:pt x="3" y="26"/>
                      <a:pt x="4" y="21"/>
                      <a:pt x="6" y="17"/>
                    </a:cubicBezTo>
                    <a:cubicBezTo>
                      <a:pt x="9" y="13"/>
                      <a:pt x="12" y="9"/>
                      <a:pt x="16" y="7"/>
                    </a:cubicBezTo>
                    <a:cubicBezTo>
                      <a:pt x="20" y="4"/>
                      <a:pt x="25" y="3"/>
                      <a:pt x="30" y="2"/>
                    </a:cubicBezTo>
                    <a:cubicBezTo>
                      <a:pt x="35" y="1"/>
                      <a:pt x="41" y="0"/>
                      <a:pt x="46" y="0"/>
                    </a:cubicBezTo>
                    <a:cubicBezTo>
                      <a:pt x="52" y="0"/>
                      <a:pt x="57" y="1"/>
                      <a:pt x="62" y="2"/>
                    </a:cubicBezTo>
                    <a:cubicBezTo>
                      <a:pt x="67" y="3"/>
                      <a:pt x="72" y="5"/>
                      <a:pt x="76" y="7"/>
                    </a:cubicBezTo>
                    <a:cubicBezTo>
                      <a:pt x="80" y="10"/>
                      <a:pt x="83" y="13"/>
                      <a:pt x="86" y="17"/>
                    </a:cubicBezTo>
                    <a:cubicBezTo>
                      <a:pt x="88" y="21"/>
                      <a:pt x="90" y="26"/>
                      <a:pt x="90" y="32"/>
                    </a:cubicBezTo>
                    <a:cubicBezTo>
                      <a:pt x="64" y="32"/>
                      <a:pt x="64" y="32"/>
                      <a:pt x="64" y="32"/>
                    </a:cubicBezTo>
                    <a:cubicBezTo>
                      <a:pt x="64" y="27"/>
                      <a:pt x="62" y="23"/>
                      <a:pt x="58" y="22"/>
                    </a:cubicBezTo>
                    <a:cubicBezTo>
                      <a:pt x="54" y="20"/>
                      <a:pt x="50" y="19"/>
                      <a:pt x="45" y="19"/>
                    </a:cubicBezTo>
                    <a:cubicBezTo>
                      <a:pt x="44" y="19"/>
                      <a:pt x="42" y="19"/>
                      <a:pt x="40" y="19"/>
                    </a:cubicBezTo>
                    <a:cubicBezTo>
                      <a:pt x="38" y="19"/>
                      <a:pt x="37" y="20"/>
                      <a:pt x="35" y="20"/>
                    </a:cubicBezTo>
                    <a:cubicBezTo>
                      <a:pt x="34" y="21"/>
                      <a:pt x="33" y="22"/>
                      <a:pt x="32" y="23"/>
                    </a:cubicBezTo>
                    <a:cubicBezTo>
                      <a:pt x="31" y="24"/>
                      <a:pt x="30" y="26"/>
                      <a:pt x="30" y="28"/>
                    </a:cubicBezTo>
                    <a:cubicBezTo>
                      <a:pt x="30" y="31"/>
                      <a:pt x="31" y="33"/>
                      <a:pt x="33" y="34"/>
                    </a:cubicBezTo>
                    <a:cubicBezTo>
                      <a:pt x="35" y="36"/>
                      <a:pt x="37" y="37"/>
                      <a:pt x="40" y="38"/>
                    </a:cubicBezTo>
                    <a:cubicBezTo>
                      <a:pt x="43" y="39"/>
                      <a:pt x="46" y="40"/>
                      <a:pt x="50" y="40"/>
                    </a:cubicBezTo>
                    <a:cubicBezTo>
                      <a:pt x="54" y="41"/>
                      <a:pt x="57" y="42"/>
                      <a:pt x="61" y="43"/>
                    </a:cubicBezTo>
                    <a:cubicBezTo>
                      <a:pt x="65" y="44"/>
                      <a:pt x="69" y="45"/>
                      <a:pt x="73" y="46"/>
                    </a:cubicBezTo>
                    <a:cubicBezTo>
                      <a:pt x="77" y="48"/>
                      <a:pt x="80" y="49"/>
                      <a:pt x="83" y="51"/>
                    </a:cubicBezTo>
                    <a:cubicBezTo>
                      <a:pt x="86" y="54"/>
                      <a:pt x="88" y="56"/>
                      <a:pt x="90" y="59"/>
                    </a:cubicBezTo>
                    <a:cubicBezTo>
                      <a:pt x="92" y="63"/>
                      <a:pt x="93" y="66"/>
                      <a:pt x="93" y="71"/>
                    </a:cubicBezTo>
                    <a:cubicBezTo>
                      <a:pt x="93" y="78"/>
                      <a:pt x="92" y="83"/>
                      <a:pt x="89" y="88"/>
                    </a:cubicBezTo>
                    <a:cubicBezTo>
                      <a:pt x="86" y="92"/>
                      <a:pt x="83" y="96"/>
                      <a:pt x="79" y="98"/>
                    </a:cubicBezTo>
                    <a:cubicBezTo>
                      <a:pt x="74" y="101"/>
                      <a:pt x="69" y="103"/>
                      <a:pt x="64" y="104"/>
                    </a:cubicBezTo>
                    <a:cubicBezTo>
                      <a:pt x="59" y="105"/>
                      <a:pt x="53" y="106"/>
                      <a:pt x="47" y="106"/>
                    </a:cubicBezTo>
                    <a:cubicBezTo>
                      <a:pt x="41" y="106"/>
                      <a:pt x="36" y="105"/>
                      <a:pt x="30" y="104"/>
                    </a:cubicBezTo>
                    <a:cubicBezTo>
                      <a:pt x="25" y="103"/>
                      <a:pt x="20" y="101"/>
                      <a:pt x="15" y="98"/>
                    </a:cubicBezTo>
                    <a:cubicBezTo>
                      <a:pt x="11" y="95"/>
                      <a:pt x="8" y="92"/>
                      <a:pt x="5" y="87"/>
                    </a:cubicBezTo>
                    <a:cubicBezTo>
                      <a:pt x="2" y="83"/>
                      <a:pt x="0" y="77"/>
                      <a:pt x="0" y="71"/>
                    </a:cubicBezTo>
                    <a:cubicBezTo>
                      <a:pt x="26" y="71"/>
                      <a:pt x="26" y="71"/>
                      <a:pt x="26" y="71"/>
                    </a:cubicBezTo>
                    <a:cubicBezTo>
                      <a:pt x="26" y="74"/>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47" name="Freeform 18"/>
              <p:cNvSpPr>
                <a:spLocks noEditPoints="1"/>
              </p:cNvSpPr>
              <p:nvPr userDrawn="1"/>
            </p:nvSpPr>
            <p:spPr bwMode="auto">
              <a:xfrm>
                <a:off x="1627188" y="4383088"/>
                <a:ext cx="36513" cy="177800"/>
              </a:xfrm>
              <a:custGeom>
                <a:avLst/>
                <a:gdLst>
                  <a:gd name="T0" fmla="*/ 0 w 23"/>
                  <a:gd name="T1" fmla="*/ 18 h 112"/>
                  <a:gd name="T2" fmla="*/ 0 w 23"/>
                  <a:gd name="T3" fmla="*/ 0 h 112"/>
                  <a:gd name="T4" fmla="*/ 23 w 23"/>
                  <a:gd name="T5" fmla="*/ 0 h 112"/>
                  <a:gd name="T6" fmla="*/ 23 w 23"/>
                  <a:gd name="T7" fmla="*/ 18 h 112"/>
                  <a:gd name="T8" fmla="*/ 0 w 23"/>
                  <a:gd name="T9" fmla="*/ 18 h 112"/>
                  <a:gd name="T10" fmla="*/ 23 w 23"/>
                  <a:gd name="T11" fmla="*/ 31 h 112"/>
                  <a:gd name="T12" fmla="*/ 23 w 23"/>
                  <a:gd name="T13" fmla="*/ 112 h 112"/>
                  <a:gd name="T14" fmla="*/ 0 w 23"/>
                  <a:gd name="T15" fmla="*/ 112 h 112"/>
                  <a:gd name="T16" fmla="*/ 0 w 23"/>
                  <a:gd name="T17" fmla="*/ 31 h 112"/>
                  <a:gd name="T18" fmla="*/ 23 w 23"/>
                  <a:gd name="T19"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2">
                    <a:moveTo>
                      <a:pt x="0" y="18"/>
                    </a:moveTo>
                    <a:lnTo>
                      <a:pt x="0" y="0"/>
                    </a:lnTo>
                    <a:lnTo>
                      <a:pt x="23" y="0"/>
                    </a:lnTo>
                    <a:lnTo>
                      <a:pt x="23" y="18"/>
                    </a:lnTo>
                    <a:lnTo>
                      <a:pt x="0" y="18"/>
                    </a:lnTo>
                    <a:close/>
                    <a:moveTo>
                      <a:pt x="23" y="31"/>
                    </a:moveTo>
                    <a:lnTo>
                      <a:pt x="23" y="112"/>
                    </a:lnTo>
                    <a:lnTo>
                      <a:pt x="0" y="112"/>
                    </a:lnTo>
                    <a:lnTo>
                      <a:pt x="0" y="31"/>
                    </a:lnTo>
                    <a:lnTo>
                      <a:pt x="2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48" name="Freeform 19"/>
              <p:cNvSpPr>
                <a:spLocks/>
              </p:cNvSpPr>
              <p:nvPr userDrawn="1"/>
            </p:nvSpPr>
            <p:spPr bwMode="auto">
              <a:xfrm>
                <a:off x="1685925" y="4427538"/>
                <a:ext cx="122238" cy="133350"/>
              </a:xfrm>
              <a:custGeom>
                <a:avLst/>
                <a:gdLst>
                  <a:gd name="T0" fmla="*/ 26 w 94"/>
                  <a:gd name="T1" fmla="*/ 3 h 103"/>
                  <a:gd name="T2" fmla="*/ 26 w 94"/>
                  <a:gd name="T3" fmla="*/ 17 h 103"/>
                  <a:gd name="T4" fmla="*/ 27 w 94"/>
                  <a:gd name="T5" fmla="*/ 17 h 103"/>
                  <a:gd name="T6" fmla="*/ 40 w 94"/>
                  <a:gd name="T7" fmla="*/ 4 h 103"/>
                  <a:gd name="T8" fmla="*/ 57 w 94"/>
                  <a:gd name="T9" fmla="*/ 0 h 103"/>
                  <a:gd name="T10" fmla="*/ 76 w 94"/>
                  <a:gd name="T11" fmla="*/ 3 h 103"/>
                  <a:gd name="T12" fmla="*/ 87 w 94"/>
                  <a:gd name="T13" fmla="*/ 12 h 103"/>
                  <a:gd name="T14" fmla="*/ 92 w 94"/>
                  <a:gd name="T15" fmla="*/ 25 h 103"/>
                  <a:gd name="T16" fmla="*/ 94 w 94"/>
                  <a:gd name="T17" fmla="*/ 42 h 103"/>
                  <a:gd name="T18" fmla="*/ 94 w 94"/>
                  <a:gd name="T19" fmla="*/ 103 h 103"/>
                  <a:gd name="T20" fmla="*/ 67 w 94"/>
                  <a:gd name="T21" fmla="*/ 103 h 103"/>
                  <a:gd name="T22" fmla="*/ 67 w 94"/>
                  <a:gd name="T23" fmla="*/ 47 h 103"/>
                  <a:gd name="T24" fmla="*/ 63 w 94"/>
                  <a:gd name="T25" fmla="*/ 28 h 103"/>
                  <a:gd name="T26" fmla="*/ 49 w 94"/>
                  <a:gd name="T27" fmla="*/ 22 h 103"/>
                  <a:gd name="T28" fmla="*/ 33 w 94"/>
                  <a:gd name="T29" fmla="*/ 29 h 103"/>
                  <a:gd name="T30" fmla="*/ 28 w 94"/>
                  <a:gd name="T31" fmla="*/ 51 h 103"/>
                  <a:gd name="T32" fmla="*/ 28 w 94"/>
                  <a:gd name="T33" fmla="*/ 103 h 103"/>
                  <a:gd name="T34" fmla="*/ 0 w 94"/>
                  <a:gd name="T35" fmla="*/ 103 h 103"/>
                  <a:gd name="T36" fmla="*/ 0 w 94"/>
                  <a:gd name="T37" fmla="*/ 3 h 103"/>
                  <a:gd name="T38" fmla="*/ 26 w 94"/>
                  <a:gd name="T39"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26" y="3"/>
                    </a:moveTo>
                    <a:cubicBezTo>
                      <a:pt x="26" y="17"/>
                      <a:pt x="26" y="17"/>
                      <a:pt x="26" y="17"/>
                    </a:cubicBezTo>
                    <a:cubicBezTo>
                      <a:pt x="27" y="17"/>
                      <a:pt x="27" y="17"/>
                      <a:pt x="27" y="17"/>
                    </a:cubicBezTo>
                    <a:cubicBezTo>
                      <a:pt x="30" y="11"/>
                      <a:pt x="35" y="7"/>
                      <a:pt x="40" y="4"/>
                    </a:cubicBezTo>
                    <a:cubicBezTo>
                      <a:pt x="46" y="2"/>
                      <a:pt x="52" y="0"/>
                      <a:pt x="57" y="0"/>
                    </a:cubicBezTo>
                    <a:cubicBezTo>
                      <a:pt x="65" y="0"/>
                      <a:pt x="71" y="1"/>
                      <a:pt x="76" y="3"/>
                    </a:cubicBezTo>
                    <a:cubicBezTo>
                      <a:pt x="80" y="5"/>
                      <a:pt x="84" y="8"/>
                      <a:pt x="87" y="12"/>
                    </a:cubicBezTo>
                    <a:cubicBezTo>
                      <a:pt x="89" y="15"/>
                      <a:pt x="91" y="20"/>
                      <a:pt x="92" y="25"/>
                    </a:cubicBezTo>
                    <a:cubicBezTo>
                      <a:pt x="94" y="30"/>
                      <a:pt x="94" y="35"/>
                      <a:pt x="94" y="42"/>
                    </a:cubicBezTo>
                    <a:cubicBezTo>
                      <a:pt x="94" y="103"/>
                      <a:pt x="94" y="103"/>
                      <a:pt x="94" y="103"/>
                    </a:cubicBezTo>
                    <a:cubicBezTo>
                      <a:pt x="67" y="103"/>
                      <a:pt x="67" y="103"/>
                      <a:pt x="67" y="103"/>
                    </a:cubicBezTo>
                    <a:cubicBezTo>
                      <a:pt x="67" y="47"/>
                      <a:pt x="67" y="47"/>
                      <a:pt x="67" y="47"/>
                    </a:cubicBezTo>
                    <a:cubicBezTo>
                      <a:pt x="67" y="38"/>
                      <a:pt x="65" y="32"/>
                      <a:pt x="63" y="28"/>
                    </a:cubicBezTo>
                    <a:cubicBezTo>
                      <a:pt x="60" y="24"/>
                      <a:pt x="56" y="22"/>
                      <a:pt x="49" y="22"/>
                    </a:cubicBezTo>
                    <a:cubicBezTo>
                      <a:pt x="41" y="22"/>
                      <a:pt x="36" y="24"/>
                      <a:pt x="33" y="29"/>
                    </a:cubicBezTo>
                    <a:cubicBezTo>
                      <a:pt x="29" y="33"/>
                      <a:pt x="28" y="41"/>
                      <a:pt x="28" y="51"/>
                    </a:cubicBezTo>
                    <a:cubicBezTo>
                      <a:pt x="28" y="103"/>
                      <a:pt x="28" y="103"/>
                      <a:pt x="28" y="103"/>
                    </a:cubicBezTo>
                    <a:cubicBezTo>
                      <a:pt x="0" y="103"/>
                      <a:pt x="0" y="103"/>
                      <a:pt x="0" y="103"/>
                    </a:cubicBezTo>
                    <a:cubicBezTo>
                      <a:pt x="0" y="3"/>
                      <a:pt x="0" y="3"/>
                      <a:pt x="0" y="3"/>
                    </a:cubicBez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49" name="Freeform 20"/>
              <p:cNvSpPr>
                <a:spLocks noEditPoints="1"/>
              </p:cNvSpPr>
              <p:nvPr userDrawn="1"/>
            </p:nvSpPr>
            <p:spPr bwMode="auto">
              <a:xfrm>
                <a:off x="1824038" y="4427538"/>
                <a:ext cx="128588" cy="136525"/>
              </a:xfrm>
              <a:custGeom>
                <a:avLst/>
                <a:gdLst>
                  <a:gd name="T0" fmla="*/ 34 w 100"/>
                  <a:gd name="T1" fmla="*/ 79 h 106"/>
                  <a:gd name="T2" fmla="*/ 52 w 100"/>
                  <a:gd name="T3" fmla="*/ 85 h 106"/>
                  <a:gd name="T4" fmla="*/ 67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4 w 100"/>
                  <a:gd name="T19" fmla="*/ 75 h 106"/>
                  <a:gd name="T20" fmla="*/ 0 w 100"/>
                  <a:gd name="T21" fmla="*/ 53 h 106"/>
                  <a:gd name="T22" fmla="*/ 4 w 100"/>
                  <a:gd name="T23" fmla="*/ 32 h 106"/>
                  <a:gd name="T24" fmla="*/ 14 w 100"/>
                  <a:gd name="T25" fmla="*/ 16 h 106"/>
                  <a:gd name="T26" fmla="*/ 31 w 100"/>
                  <a:gd name="T27" fmla="*/ 4 h 106"/>
                  <a:gd name="T28" fmla="*/ 51 w 100"/>
                  <a:gd name="T29" fmla="*/ 0 h 106"/>
                  <a:gd name="T30" fmla="*/ 74 w 100"/>
                  <a:gd name="T31" fmla="*/ 5 h 106"/>
                  <a:gd name="T32" fmla="*/ 89 w 100"/>
                  <a:gd name="T33" fmla="*/ 19 h 106"/>
                  <a:gd name="T34" fmla="*/ 98 w 100"/>
                  <a:gd name="T35" fmla="*/ 38 h 106"/>
                  <a:gd name="T36" fmla="*/ 100 w 100"/>
                  <a:gd name="T37" fmla="*/ 60 h 106"/>
                  <a:gd name="T38" fmla="*/ 28 w 100"/>
                  <a:gd name="T39" fmla="*/ 60 h 106"/>
                  <a:gd name="T40" fmla="*/ 34 w 100"/>
                  <a:gd name="T41" fmla="*/ 79 h 106"/>
                  <a:gd name="T42" fmla="*/ 66 w 100"/>
                  <a:gd name="T43" fmla="*/ 27 h 106"/>
                  <a:gd name="T44" fmla="*/ 51 w 100"/>
                  <a:gd name="T45" fmla="*/ 21 h 106"/>
                  <a:gd name="T46" fmla="*/ 40 w 100"/>
                  <a:gd name="T47" fmla="*/ 23 h 106"/>
                  <a:gd name="T48" fmla="*/ 33 w 100"/>
                  <a:gd name="T49" fmla="*/ 29 h 106"/>
                  <a:gd name="T50" fmla="*/ 29 w 100"/>
                  <a:gd name="T51" fmla="*/ 36 h 106"/>
                  <a:gd name="T52" fmla="*/ 28 w 100"/>
                  <a:gd name="T53" fmla="*/ 42 h 106"/>
                  <a:gd name="T54" fmla="*/ 72 w 100"/>
                  <a:gd name="T55" fmla="*/ 42 h 106"/>
                  <a:gd name="T56" fmla="*/ 66 w 100"/>
                  <a:gd name="T57" fmla="*/ 2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8" y="93"/>
                      <a:pt x="80" y="98"/>
                    </a:cubicBezTo>
                    <a:cubicBezTo>
                      <a:pt x="72" y="103"/>
                      <a:pt x="63" y="106"/>
                      <a:pt x="51" y="106"/>
                    </a:cubicBezTo>
                    <a:cubicBezTo>
                      <a:pt x="43" y="106"/>
                      <a:pt x="36" y="104"/>
                      <a:pt x="30" y="102"/>
                    </a:cubicBezTo>
                    <a:cubicBezTo>
                      <a:pt x="24" y="99"/>
                      <a:pt x="18" y="96"/>
                      <a:pt x="14" y="91"/>
                    </a:cubicBezTo>
                    <a:cubicBezTo>
                      <a:pt x="10" y="87"/>
                      <a:pt x="6" y="81"/>
                      <a:pt x="4" y="75"/>
                    </a:cubicBezTo>
                    <a:cubicBezTo>
                      <a:pt x="1" y="68"/>
                      <a:pt x="0" y="61"/>
                      <a:pt x="0" y="53"/>
                    </a:cubicBezTo>
                    <a:cubicBezTo>
                      <a:pt x="0" y="46"/>
                      <a:pt x="1" y="39"/>
                      <a:pt x="4" y="32"/>
                    </a:cubicBezTo>
                    <a:cubicBezTo>
                      <a:pt x="6" y="26"/>
                      <a:pt x="10" y="20"/>
                      <a:pt x="14" y="16"/>
                    </a:cubicBezTo>
                    <a:cubicBezTo>
                      <a:pt x="19" y="11"/>
                      <a:pt x="24" y="7"/>
                      <a:pt x="31" y="4"/>
                    </a:cubicBezTo>
                    <a:cubicBezTo>
                      <a:pt x="37" y="2"/>
                      <a:pt x="44" y="0"/>
                      <a:pt x="51" y="0"/>
                    </a:cubicBezTo>
                    <a:cubicBezTo>
                      <a:pt x="60" y="0"/>
                      <a:pt x="67" y="2"/>
                      <a:pt x="74" y="5"/>
                    </a:cubicBezTo>
                    <a:cubicBezTo>
                      <a:pt x="80" y="9"/>
                      <a:pt x="85" y="13"/>
                      <a:pt x="89" y="19"/>
                    </a:cubicBezTo>
                    <a:cubicBezTo>
                      <a:pt x="93" y="24"/>
                      <a:pt x="96" y="30"/>
                      <a:pt x="98" y="38"/>
                    </a:cubicBezTo>
                    <a:cubicBezTo>
                      <a:pt x="100" y="45"/>
                      <a:pt x="100" y="52"/>
                      <a:pt x="100" y="60"/>
                    </a:cubicBezTo>
                    <a:cubicBezTo>
                      <a:pt x="28" y="60"/>
                      <a:pt x="28" y="60"/>
                      <a:pt x="28" y="60"/>
                    </a:cubicBezTo>
                    <a:cubicBezTo>
                      <a:pt x="28" y="69"/>
                      <a:pt x="30" y="75"/>
                      <a:pt x="34" y="79"/>
                    </a:cubicBezTo>
                    <a:close/>
                    <a:moveTo>
                      <a:pt x="66" y="27"/>
                    </a:moveTo>
                    <a:cubicBezTo>
                      <a:pt x="62" y="23"/>
                      <a:pt x="57" y="21"/>
                      <a:pt x="51" y="21"/>
                    </a:cubicBezTo>
                    <a:cubicBezTo>
                      <a:pt x="46" y="21"/>
                      <a:pt x="43" y="22"/>
                      <a:pt x="40" y="23"/>
                    </a:cubicBezTo>
                    <a:cubicBezTo>
                      <a:pt x="37" y="25"/>
                      <a:pt x="34" y="27"/>
                      <a:pt x="33" y="29"/>
                    </a:cubicBezTo>
                    <a:cubicBezTo>
                      <a:pt x="31" y="31"/>
                      <a:pt x="30" y="33"/>
                      <a:pt x="29" y="36"/>
                    </a:cubicBezTo>
                    <a:cubicBezTo>
                      <a:pt x="28" y="38"/>
                      <a:pt x="28" y="40"/>
                      <a:pt x="28" y="42"/>
                    </a:cubicBezTo>
                    <a:cubicBezTo>
                      <a:pt x="72" y="42"/>
                      <a:pt x="72" y="42"/>
                      <a:pt x="72" y="42"/>
                    </a:cubicBezTo>
                    <a:cubicBezTo>
                      <a:pt x="71" y="35"/>
                      <a:pt x="69" y="30"/>
                      <a:pt x="66"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0" name="Freeform 21"/>
              <p:cNvSpPr>
                <a:spLocks/>
              </p:cNvSpPr>
              <p:nvPr userDrawn="1"/>
            </p:nvSpPr>
            <p:spPr bwMode="auto">
              <a:xfrm>
                <a:off x="1963738" y="4427538"/>
                <a:ext cx="119063" cy="136525"/>
              </a:xfrm>
              <a:custGeom>
                <a:avLst/>
                <a:gdLst>
                  <a:gd name="T0" fmla="*/ 28 w 93"/>
                  <a:gd name="T1" fmla="*/ 78 h 106"/>
                  <a:gd name="T2" fmla="*/ 33 w 93"/>
                  <a:gd name="T3" fmla="*/ 84 h 106"/>
                  <a:gd name="T4" fmla="*/ 39 w 93"/>
                  <a:gd name="T5" fmla="*/ 87 h 106"/>
                  <a:gd name="T6" fmla="*/ 47 w 93"/>
                  <a:gd name="T7" fmla="*/ 88 h 106"/>
                  <a:gd name="T8" fmla="*/ 53 w 93"/>
                  <a:gd name="T9" fmla="*/ 87 h 106"/>
                  <a:gd name="T10" fmla="*/ 59 w 93"/>
                  <a:gd name="T11" fmla="*/ 85 h 106"/>
                  <a:gd name="T12" fmla="*/ 63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4 h 106"/>
                  <a:gd name="T26" fmla="*/ 2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2 w 93"/>
                  <a:gd name="T59" fmla="*/ 34 h 106"/>
                  <a:gd name="T60" fmla="*/ 40 w 93"/>
                  <a:gd name="T61" fmla="*/ 38 h 106"/>
                  <a:gd name="T62" fmla="*/ 49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4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39" y="87"/>
                    </a:cubicBezTo>
                    <a:cubicBezTo>
                      <a:pt x="42" y="87"/>
                      <a:pt x="44" y="88"/>
                      <a:pt x="47" y="88"/>
                    </a:cubicBezTo>
                    <a:cubicBezTo>
                      <a:pt x="49" y="88"/>
                      <a:pt x="51" y="87"/>
                      <a:pt x="53" y="87"/>
                    </a:cubicBezTo>
                    <a:cubicBezTo>
                      <a:pt x="55" y="86"/>
                      <a:pt x="57" y="86"/>
                      <a:pt x="59" y="85"/>
                    </a:cubicBezTo>
                    <a:cubicBezTo>
                      <a:pt x="61" y="84"/>
                      <a:pt x="62" y="82"/>
                      <a:pt x="63" y="81"/>
                    </a:cubicBezTo>
                    <a:cubicBezTo>
                      <a:pt x="65" y="79"/>
                      <a:pt x="65" y="77"/>
                      <a:pt x="65" y="75"/>
                    </a:cubicBezTo>
                    <a:cubicBezTo>
                      <a:pt x="65" y="71"/>
                      <a:pt x="62" y="68"/>
                      <a:pt x="57" y="65"/>
                    </a:cubicBezTo>
                    <a:cubicBezTo>
                      <a:pt x="51" y="63"/>
                      <a:pt x="44" y="61"/>
                      <a:pt x="34" y="59"/>
                    </a:cubicBezTo>
                    <a:cubicBezTo>
                      <a:pt x="30" y="58"/>
                      <a:pt x="26" y="57"/>
                      <a:pt x="22" y="56"/>
                    </a:cubicBezTo>
                    <a:cubicBezTo>
                      <a:pt x="18" y="55"/>
                      <a:pt x="15" y="53"/>
                      <a:pt x="12" y="51"/>
                    </a:cubicBezTo>
                    <a:cubicBezTo>
                      <a:pt x="9" y="49"/>
                      <a:pt x="7" y="47"/>
                      <a:pt x="5" y="44"/>
                    </a:cubicBezTo>
                    <a:cubicBezTo>
                      <a:pt x="3" y="41"/>
                      <a:pt x="2" y="37"/>
                      <a:pt x="2" y="33"/>
                    </a:cubicBezTo>
                    <a:cubicBezTo>
                      <a:pt x="2" y="26"/>
                      <a:pt x="3" y="21"/>
                      <a:pt x="6" y="17"/>
                    </a:cubicBezTo>
                    <a:cubicBezTo>
                      <a:pt x="9" y="13"/>
                      <a:pt x="12" y="9"/>
                      <a:pt x="16" y="7"/>
                    </a:cubicBezTo>
                    <a:cubicBezTo>
                      <a:pt x="20" y="4"/>
                      <a:pt x="25" y="3"/>
                      <a:pt x="30" y="2"/>
                    </a:cubicBezTo>
                    <a:cubicBezTo>
                      <a:pt x="35" y="1"/>
                      <a:pt x="40" y="0"/>
                      <a:pt x="46" y="0"/>
                    </a:cubicBezTo>
                    <a:cubicBezTo>
                      <a:pt x="51" y="0"/>
                      <a:pt x="56" y="1"/>
                      <a:pt x="62" y="2"/>
                    </a:cubicBezTo>
                    <a:cubicBezTo>
                      <a:pt x="67" y="3"/>
                      <a:pt x="71" y="5"/>
                      <a:pt x="75" y="7"/>
                    </a:cubicBezTo>
                    <a:cubicBezTo>
                      <a:pt x="79" y="10"/>
                      <a:pt x="83" y="13"/>
                      <a:pt x="85" y="17"/>
                    </a:cubicBezTo>
                    <a:cubicBezTo>
                      <a:pt x="88" y="21"/>
                      <a:pt x="89" y="26"/>
                      <a:pt x="90" y="32"/>
                    </a:cubicBezTo>
                    <a:cubicBezTo>
                      <a:pt x="64" y="32"/>
                      <a:pt x="64" y="32"/>
                      <a:pt x="64" y="32"/>
                    </a:cubicBezTo>
                    <a:cubicBezTo>
                      <a:pt x="63" y="27"/>
                      <a:pt x="61" y="23"/>
                      <a:pt x="58" y="22"/>
                    </a:cubicBezTo>
                    <a:cubicBezTo>
                      <a:pt x="54" y="20"/>
                      <a:pt x="50" y="19"/>
                      <a:pt x="45" y="19"/>
                    </a:cubicBezTo>
                    <a:cubicBezTo>
                      <a:pt x="43" y="19"/>
                      <a:pt x="42" y="19"/>
                      <a:pt x="40" y="19"/>
                    </a:cubicBezTo>
                    <a:cubicBezTo>
                      <a:pt x="38" y="19"/>
                      <a:pt x="37" y="20"/>
                      <a:pt x="35" y="20"/>
                    </a:cubicBezTo>
                    <a:cubicBezTo>
                      <a:pt x="34" y="21"/>
                      <a:pt x="32" y="22"/>
                      <a:pt x="31" y="23"/>
                    </a:cubicBezTo>
                    <a:cubicBezTo>
                      <a:pt x="30" y="24"/>
                      <a:pt x="30" y="26"/>
                      <a:pt x="30" y="28"/>
                    </a:cubicBezTo>
                    <a:cubicBezTo>
                      <a:pt x="30" y="31"/>
                      <a:pt x="31" y="33"/>
                      <a:pt x="32" y="34"/>
                    </a:cubicBezTo>
                    <a:cubicBezTo>
                      <a:pt x="34" y="36"/>
                      <a:pt x="37" y="37"/>
                      <a:pt x="40" y="38"/>
                    </a:cubicBezTo>
                    <a:cubicBezTo>
                      <a:pt x="42" y="39"/>
                      <a:pt x="46" y="40"/>
                      <a:pt x="49" y="40"/>
                    </a:cubicBezTo>
                    <a:cubicBezTo>
                      <a:pt x="53" y="41"/>
                      <a:pt x="57" y="42"/>
                      <a:pt x="61" y="43"/>
                    </a:cubicBezTo>
                    <a:cubicBezTo>
                      <a:pt x="65" y="44"/>
                      <a:pt x="69" y="45"/>
                      <a:pt x="73" y="46"/>
                    </a:cubicBezTo>
                    <a:cubicBezTo>
                      <a:pt x="76" y="48"/>
                      <a:pt x="80" y="49"/>
                      <a:pt x="83" y="51"/>
                    </a:cubicBezTo>
                    <a:cubicBezTo>
                      <a:pt x="86" y="54"/>
                      <a:pt x="88" y="56"/>
                      <a:pt x="90" y="59"/>
                    </a:cubicBezTo>
                    <a:cubicBezTo>
                      <a:pt x="92" y="63"/>
                      <a:pt x="93" y="66"/>
                      <a:pt x="93" y="71"/>
                    </a:cubicBezTo>
                    <a:cubicBezTo>
                      <a:pt x="93" y="78"/>
                      <a:pt x="91" y="83"/>
                      <a:pt x="89" y="88"/>
                    </a:cubicBezTo>
                    <a:cubicBezTo>
                      <a:pt x="86" y="92"/>
                      <a:pt x="83" y="96"/>
                      <a:pt x="78" y="98"/>
                    </a:cubicBezTo>
                    <a:cubicBezTo>
                      <a:pt x="74" y="101"/>
                      <a:pt x="69" y="103"/>
                      <a:pt x="64" y="104"/>
                    </a:cubicBezTo>
                    <a:cubicBezTo>
                      <a:pt x="58" y="105"/>
                      <a:pt x="53" y="106"/>
                      <a:pt x="47" y="106"/>
                    </a:cubicBezTo>
                    <a:cubicBezTo>
                      <a:pt x="41" y="106"/>
                      <a:pt x="35" y="105"/>
                      <a:pt x="30" y="104"/>
                    </a:cubicBezTo>
                    <a:cubicBezTo>
                      <a:pt x="24" y="103"/>
                      <a:pt x="19" y="101"/>
                      <a:pt x="15" y="98"/>
                    </a:cubicBezTo>
                    <a:cubicBezTo>
                      <a:pt x="11" y="95"/>
                      <a:pt x="7" y="92"/>
                      <a:pt x="4" y="87"/>
                    </a:cubicBezTo>
                    <a:cubicBezTo>
                      <a:pt x="2" y="83"/>
                      <a:pt x="0" y="77"/>
                      <a:pt x="0" y="71"/>
                    </a:cubicBezTo>
                    <a:cubicBezTo>
                      <a:pt x="26" y="71"/>
                      <a:pt x="26" y="71"/>
                      <a:pt x="26" y="71"/>
                    </a:cubicBezTo>
                    <a:cubicBezTo>
                      <a:pt x="26" y="74"/>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1" name="Freeform 22"/>
              <p:cNvSpPr>
                <a:spLocks/>
              </p:cNvSpPr>
              <p:nvPr userDrawn="1"/>
            </p:nvSpPr>
            <p:spPr bwMode="auto">
              <a:xfrm>
                <a:off x="2093913" y="4427538"/>
                <a:ext cx="119063" cy="136525"/>
              </a:xfrm>
              <a:custGeom>
                <a:avLst/>
                <a:gdLst>
                  <a:gd name="T0" fmla="*/ 27 w 92"/>
                  <a:gd name="T1" fmla="*/ 78 h 106"/>
                  <a:gd name="T2" fmla="*/ 32 w 92"/>
                  <a:gd name="T3" fmla="*/ 84 h 106"/>
                  <a:gd name="T4" fmla="*/ 39 w 92"/>
                  <a:gd name="T5" fmla="*/ 87 h 106"/>
                  <a:gd name="T6" fmla="*/ 47 w 92"/>
                  <a:gd name="T7" fmla="*/ 88 h 106"/>
                  <a:gd name="T8" fmla="*/ 53 w 92"/>
                  <a:gd name="T9" fmla="*/ 87 h 106"/>
                  <a:gd name="T10" fmla="*/ 59 w 92"/>
                  <a:gd name="T11" fmla="*/ 85 h 106"/>
                  <a:gd name="T12" fmla="*/ 63 w 92"/>
                  <a:gd name="T13" fmla="*/ 81 h 106"/>
                  <a:gd name="T14" fmla="*/ 65 w 92"/>
                  <a:gd name="T15" fmla="*/ 75 h 106"/>
                  <a:gd name="T16" fmla="*/ 57 w 92"/>
                  <a:gd name="T17" fmla="*/ 65 h 106"/>
                  <a:gd name="T18" fmla="*/ 34 w 92"/>
                  <a:gd name="T19" fmla="*/ 59 h 106"/>
                  <a:gd name="T20" fmla="*/ 22 w 92"/>
                  <a:gd name="T21" fmla="*/ 56 h 106"/>
                  <a:gd name="T22" fmla="*/ 12 w 92"/>
                  <a:gd name="T23" fmla="*/ 51 h 106"/>
                  <a:gd name="T24" fmla="*/ 5 w 92"/>
                  <a:gd name="T25" fmla="*/ 44 h 106"/>
                  <a:gd name="T26" fmla="*/ 2 w 92"/>
                  <a:gd name="T27" fmla="*/ 33 h 106"/>
                  <a:gd name="T28" fmla="*/ 6 w 92"/>
                  <a:gd name="T29" fmla="*/ 17 h 106"/>
                  <a:gd name="T30" fmla="*/ 16 w 92"/>
                  <a:gd name="T31" fmla="*/ 7 h 106"/>
                  <a:gd name="T32" fmla="*/ 30 w 92"/>
                  <a:gd name="T33" fmla="*/ 2 h 106"/>
                  <a:gd name="T34" fmla="*/ 45 w 92"/>
                  <a:gd name="T35" fmla="*/ 0 h 106"/>
                  <a:gd name="T36" fmla="*/ 61 w 92"/>
                  <a:gd name="T37" fmla="*/ 2 h 106"/>
                  <a:gd name="T38" fmla="*/ 75 w 92"/>
                  <a:gd name="T39" fmla="*/ 7 h 106"/>
                  <a:gd name="T40" fmla="*/ 85 w 92"/>
                  <a:gd name="T41" fmla="*/ 17 h 106"/>
                  <a:gd name="T42" fmla="*/ 90 w 92"/>
                  <a:gd name="T43" fmla="*/ 32 h 106"/>
                  <a:gd name="T44" fmla="*/ 63 w 92"/>
                  <a:gd name="T45" fmla="*/ 32 h 106"/>
                  <a:gd name="T46" fmla="*/ 57 w 92"/>
                  <a:gd name="T47" fmla="*/ 22 h 106"/>
                  <a:gd name="T48" fmla="*/ 45 w 92"/>
                  <a:gd name="T49" fmla="*/ 19 h 106"/>
                  <a:gd name="T50" fmla="*/ 40 w 92"/>
                  <a:gd name="T51" fmla="*/ 19 h 106"/>
                  <a:gd name="T52" fmla="*/ 35 w 92"/>
                  <a:gd name="T53" fmla="*/ 20 h 106"/>
                  <a:gd name="T54" fmla="*/ 31 w 92"/>
                  <a:gd name="T55" fmla="*/ 23 h 106"/>
                  <a:gd name="T56" fmla="*/ 29 w 92"/>
                  <a:gd name="T57" fmla="*/ 28 h 106"/>
                  <a:gd name="T58" fmla="*/ 32 w 92"/>
                  <a:gd name="T59" fmla="*/ 34 h 106"/>
                  <a:gd name="T60" fmla="*/ 39 w 92"/>
                  <a:gd name="T61" fmla="*/ 38 h 106"/>
                  <a:gd name="T62" fmla="*/ 49 w 92"/>
                  <a:gd name="T63" fmla="*/ 40 h 106"/>
                  <a:gd name="T64" fmla="*/ 61 w 92"/>
                  <a:gd name="T65" fmla="*/ 43 h 106"/>
                  <a:gd name="T66" fmla="*/ 72 w 92"/>
                  <a:gd name="T67" fmla="*/ 46 h 106"/>
                  <a:gd name="T68" fmla="*/ 82 w 92"/>
                  <a:gd name="T69" fmla="*/ 51 h 106"/>
                  <a:gd name="T70" fmla="*/ 90 w 92"/>
                  <a:gd name="T71" fmla="*/ 59 h 106"/>
                  <a:gd name="T72" fmla="*/ 92 w 92"/>
                  <a:gd name="T73" fmla="*/ 71 h 106"/>
                  <a:gd name="T74" fmla="*/ 88 w 92"/>
                  <a:gd name="T75" fmla="*/ 88 h 106"/>
                  <a:gd name="T76" fmla="*/ 78 w 92"/>
                  <a:gd name="T77" fmla="*/ 98 h 106"/>
                  <a:gd name="T78" fmla="*/ 63 w 92"/>
                  <a:gd name="T79" fmla="*/ 104 h 106"/>
                  <a:gd name="T80" fmla="*/ 47 w 92"/>
                  <a:gd name="T81" fmla="*/ 106 h 106"/>
                  <a:gd name="T82" fmla="*/ 30 w 92"/>
                  <a:gd name="T83" fmla="*/ 104 h 106"/>
                  <a:gd name="T84" fmla="*/ 15 w 92"/>
                  <a:gd name="T85" fmla="*/ 98 h 106"/>
                  <a:gd name="T86" fmla="*/ 4 w 92"/>
                  <a:gd name="T87" fmla="*/ 87 h 106"/>
                  <a:gd name="T88" fmla="*/ 0 w 92"/>
                  <a:gd name="T89" fmla="*/ 71 h 106"/>
                  <a:gd name="T90" fmla="*/ 26 w 92"/>
                  <a:gd name="T91" fmla="*/ 71 h 106"/>
                  <a:gd name="T92" fmla="*/ 27 w 92"/>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6">
                    <a:moveTo>
                      <a:pt x="27" y="78"/>
                    </a:moveTo>
                    <a:cubicBezTo>
                      <a:pt x="29" y="80"/>
                      <a:pt x="30" y="82"/>
                      <a:pt x="32" y="84"/>
                    </a:cubicBezTo>
                    <a:cubicBezTo>
                      <a:pt x="34" y="85"/>
                      <a:pt x="36" y="86"/>
                      <a:pt x="39" y="87"/>
                    </a:cubicBezTo>
                    <a:cubicBezTo>
                      <a:pt x="41" y="87"/>
                      <a:pt x="44" y="88"/>
                      <a:pt x="47" y="88"/>
                    </a:cubicBezTo>
                    <a:cubicBezTo>
                      <a:pt x="49" y="88"/>
                      <a:pt x="51" y="87"/>
                      <a:pt x="53" y="87"/>
                    </a:cubicBezTo>
                    <a:cubicBezTo>
                      <a:pt x="55" y="86"/>
                      <a:pt x="57" y="86"/>
                      <a:pt x="59" y="85"/>
                    </a:cubicBezTo>
                    <a:cubicBezTo>
                      <a:pt x="60" y="84"/>
                      <a:pt x="62" y="82"/>
                      <a:pt x="63" y="81"/>
                    </a:cubicBezTo>
                    <a:cubicBezTo>
                      <a:pt x="64" y="79"/>
                      <a:pt x="65" y="77"/>
                      <a:pt x="65" y="75"/>
                    </a:cubicBezTo>
                    <a:cubicBezTo>
                      <a:pt x="65" y="71"/>
                      <a:pt x="62" y="68"/>
                      <a:pt x="57" y="65"/>
                    </a:cubicBezTo>
                    <a:cubicBezTo>
                      <a:pt x="51" y="63"/>
                      <a:pt x="43" y="61"/>
                      <a:pt x="34" y="59"/>
                    </a:cubicBezTo>
                    <a:cubicBezTo>
                      <a:pt x="30" y="58"/>
                      <a:pt x="26" y="57"/>
                      <a:pt x="22" y="56"/>
                    </a:cubicBezTo>
                    <a:cubicBezTo>
                      <a:pt x="18" y="55"/>
                      <a:pt x="15" y="53"/>
                      <a:pt x="12" y="51"/>
                    </a:cubicBezTo>
                    <a:cubicBezTo>
                      <a:pt x="9" y="49"/>
                      <a:pt x="6" y="47"/>
                      <a:pt x="5" y="44"/>
                    </a:cubicBezTo>
                    <a:cubicBezTo>
                      <a:pt x="3" y="41"/>
                      <a:pt x="2" y="37"/>
                      <a:pt x="2" y="33"/>
                    </a:cubicBezTo>
                    <a:cubicBezTo>
                      <a:pt x="2" y="26"/>
                      <a:pt x="3" y="21"/>
                      <a:pt x="6" y="17"/>
                    </a:cubicBezTo>
                    <a:cubicBezTo>
                      <a:pt x="8" y="13"/>
                      <a:pt x="11" y="9"/>
                      <a:pt x="16" y="7"/>
                    </a:cubicBezTo>
                    <a:cubicBezTo>
                      <a:pt x="20" y="4"/>
                      <a:pt x="24" y="3"/>
                      <a:pt x="30" y="2"/>
                    </a:cubicBezTo>
                    <a:cubicBezTo>
                      <a:pt x="35" y="1"/>
                      <a:pt x="40" y="0"/>
                      <a:pt x="45" y="0"/>
                    </a:cubicBezTo>
                    <a:cubicBezTo>
                      <a:pt x="51" y="0"/>
                      <a:pt x="56" y="1"/>
                      <a:pt x="61" y="2"/>
                    </a:cubicBezTo>
                    <a:cubicBezTo>
                      <a:pt x="66" y="3"/>
                      <a:pt x="71" y="5"/>
                      <a:pt x="75" y="7"/>
                    </a:cubicBezTo>
                    <a:cubicBezTo>
                      <a:pt x="79" y="10"/>
                      <a:pt x="82" y="13"/>
                      <a:pt x="85" y="17"/>
                    </a:cubicBezTo>
                    <a:cubicBezTo>
                      <a:pt x="87" y="21"/>
                      <a:pt x="89" y="26"/>
                      <a:pt x="90" y="32"/>
                    </a:cubicBezTo>
                    <a:cubicBezTo>
                      <a:pt x="63" y="32"/>
                      <a:pt x="63" y="32"/>
                      <a:pt x="63" y="32"/>
                    </a:cubicBezTo>
                    <a:cubicBezTo>
                      <a:pt x="63" y="27"/>
                      <a:pt x="61" y="23"/>
                      <a:pt x="57" y="22"/>
                    </a:cubicBezTo>
                    <a:cubicBezTo>
                      <a:pt x="54" y="20"/>
                      <a:pt x="50" y="19"/>
                      <a:pt x="45" y="19"/>
                    </a:cubicBezTo>
                    <a:cubicBezTo>
                      <a:pt x="43" y="19"/>
                      <a:pt x="41" y="19"/>
                      <a:pt x="40" y="19"/>
                    </a:cubicBezTo>
                    <a:cubicBezTo>
                      <a:pt x="38" y="19"/>
                      <a:pt x="36" y="20"/>
                      <a:pt x="35" y="20"/>
                    </a:cubicBezTo>
                    <a:cubicBezTo>
                      <a:pt x="33" y="21"/>
                      <a:pt x="32" y="22"/>
                      <a:pt x="31" y="23"/>
                    </a:cubicBezTo>
                    <a:cubicBezTo>
                      <a:pt x="30" y="24"/>
                      <a:pt x="29" y="26"/>
                      <a:pt x="29" y="28"/>
                    </a:cubicBezTo>
                    <a:cubicBezTo>
                      <a:pt x="29" y="31"/>
                      <a:pt x="30" y="33"/>
                      <a:pt x="32" y="34"/>
                    </a:cubicBezTo>
                    <a:cubicBezTo>
                      <a:pt x="34" y="36"/>
                      <a:pt x="36" y="37"/>
                      <a:pt x="39" y="38"/>
                    </a:cubicBezTo>
                    <a:cubicBezTo>
                      <a:pt x="42" y="39"/>
                      <a:pt x="45" y="40"/>
                      <a:pt x="49" y="40"/>
                    </a:cubicBezTo>
                    <a:cubicBezTo>
                      <a:pt x="53" y="41"/>
                      <a:pt x="57" y="42"/>
                      <a:pt x="61" y="43"/>
                    </a:cubicBezTo>
                    <a:cubicBezTo>
                      <a:pt x="65" y="44"/>
                      <a:pt x="68" y="45"/>
                      <a:pt x="72" y="46"/>
                    </a:cubicBezTo>
                    <a:cubicBezTo>
                      <a:pt x="76" y="48"/>
                      <a:pt x="79" y="49"/>
                      <a:pt x="82" y="51"/>
                    </a:cubicBezTo>
                    <a:cubicBezTo>
                      <a:pt x="85" y="54"/>
                      <a:pt x="88" y="56"/>
                      <a:pt x="90" y="59"/>
                    </a:cubicBezTo>
                    <a:cubicBezTo>
                      <a:pt x="91" y="63"/>
                      <a:pt x="92" y="66"/>
                      <a:pt x="92" y="71"/>
                    </a:cubicBezTo>
                    <a:cubicBezTo>
                      <a:pt x="92" y="78"/>
                      <a:pt x="91" y="83"/>
                      <a:pt x="88" y="88"/>
                    </a:cubicBezTo>
                    <a:cubicBezTo>
                      <a:pt x="86" y="92"/>
                      <a:pt x="82" y="96"/>
                      <a:pt x="78" y="98"/>
                    </a:cubicBezTo>
                    <a:cubicBezTo>
                      <a:pt x="74" y="101"/>
                      <a:pt x="69" y="103"/>
                      <a:pt x="63" y="104"/>
                    </a:cubicBezTo>
                    <a:cubicBezTo>
                      <a:pt x="58" y="105"/>
                      <a:pt x="52" y="106"/>
                      <a:pt x="47" y="106"/>
                    </a:cubicBezTo>
                    <a:cubicBezTo>
                      <a:pt x="41" y="106"/>
                      <a:pt x="35" y="105"/>
                      <a:pt x="30" y="104"/>
                    </a:cubicBezTo>
                    <a:cubicBezTo>
                      <a:pt x="24" y="103"/>
                      <a:pt x="19" y="101"/>
                      <a:pt x="15" y="98"/>
                    </a:cubicBezTo>
                    <a:cubicBezTo>
                      <a:pt x="10" y="95"/>
                      <a:pt x="7" y="92"/>
                      <a:pt x="4" y="87"/>
                    </a:cubicBezTo>
                    <a:cubicBezTo>
                      <a:pt x="1" y="83"/>
                      <a:pt x="0" y="77"/>
                      <a:pt x="0" y="71"/>
                    </a:cubicBezTo>
                    <a:cubicBezTo>
                      <a:pt x="26" y="71"/>
                      <a:pt x="26" y="71"/>
                      <a:pt x="26" y="71"/>
                    </a:cubicBezTo>
                    <a:cubicBezTo>
                      <a:pt x="26" y="74"/>
                      <a:pt x="26" y="76"/>
                      <a:pt x="27"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2" name="Freeform 23"/>
              <p:cNvSpPr>
                <a:spLocks/>
              </p:cNvSpPr>
              <p:nvPr userDrawn="1"/>
            </p:nvSpPr>
            <p:spPr bwMode="auto">
              <a:xfrm>
                <a:off x="1173163" y="4627563"/>
                <a:ext cx="150813" cy="187325"/>
              </a:xfrm>
              <a:custGeom>
                <a:avLst/>
                <a:gdLst>
                  <a:gd name="T0" fmla="*/ 32 w 117"/>
                  <a:gd name="T1" fmla="*/ 108 h 145"/>
                  <a:gd name="T2" fmla="*/ 39 w 117"/>
                  <a:gd name="T3" fmla="*/ 116 h 145"/>
                  <a:gd name="T4" fmla="*/ 49 w 117"/>
                  <a:gd name="T5" fmla="*/ 120 h 145"/>
                  <a:gd name="T6" fmla="*/ 60 w 117"/>
                  <a:gd name="T7" fmla="*/ 122 h 145"/>
                  <a:gd name="T8" fmla="*/ 69 w 117"/>
                  <a:gd name="T9" fmla="*/ 121 h 145"/>
                  <a:gd name="T10" fmla="*/ 78 w 117"/>
                  <a:gd name="T11" fmla="*/ 118 h 145"/>
                  <a:gd name="T12" fmla="*/ 84 w 117"/>
                  <a:gd name="T13" fmla="*/ 113 h 145"/>
                  <a:gd name="T14" fmla="*/ 87 w 117"/>
                  <a:gd name="T15" fmla="*/ 104 h 145"/>
                  <a:gd name="T16" fmla="*/ 84 w 117"/>
                  <a:gd name="T17" fmla="*/ 95 h 145"/>
                  <a:gd name="T18" fmla="*/ 74 w 117"/>
                  <a:gd name="T19" fmla="*/ 90 h 145"/>
                  <a:gd name="T20" fmla="*/ 61 w 117"/>
                  <a:gd name="T21" fmla="*/ 85 h 145"/>
                  <a:gd name="T22" fmla="*/ 46 w 117"/>
                  <a:gd name="T23" fmla="*/ 82 h 145"/>
                  <a:gd name="T24" fmla="*/ 31 w 117"/>
                  <a:gd name="T25" fmla="*/ 77 h 145"/>
                  <a:gd name="T26" fmla="*/ 18 w 117"/>
                  <a:gd name="T27" fmla="*/ 70 h 145"/>
                  <a:gd name="T28" fmla="*/ 8 w 117"/>
                  <a:gd name="T29" fmla="*/ 58 h 145"/>
                  <a:gd name="T30" fmla="*/ 5 w 117"/>
                  <a:gd name="T31" fmla="*/ 42 h 145"/>
                  <a:gd name="T32" fmla="*/ 9 w 117"/>
                  <a:gd name="T33" fmla="*/ 24 h 145"/>
                  <a:gd name="T34" fmla="*/ 21 w 117"/>
                  <a:gd name="T35" fmla="*/ 11 h 145"/>
                  <a:gd name="T36" fmla="*/ 38 w 117"/>
                  <a:gd name="T37" fmla="*/ 3 h 145"/>
                  <a:gd name="T38" fmla="*/ 56 w 117"/>
                  <a:gd name="T39" fmla="*/ 0 h 145"/>
                  <a:gd name="T40" fmla="*/ 77 w 117"/>
                  <a:gd name="T41" fmla="*/ 3 h 145"/>
                  <a:gd name="T42" fmla="*/ 95 w 117"/>
                  <a:gd name="T43" fmla="*/ 11 h 145"/>
                  <a:gd name="T44" fmla="*/ 107 w 117"/>
                  <a:gd name="T45" fmla="*/ 25 h 145"/>
                  <a:gd name="T46" fmla="*/ 112 w 117"/>
                  <a:gd name="T47" fmla="*/ 45 h 145"/>
                  <a:gd name="T48" fmla="*/ 82 w 117"/>
                  <a:gd name="T49" fmla="*/ 45 h 145"/>
                  <a:gd name="T50" fmla="*/ 80 w 117"/>
                  <a:gd name="T51" fmla="*/ 35 h 145"/>
                  <a:gd name="T52" fmla="*/ 74 w 117"/>
                  <a:gd name="T53" fmla="*/ 28 h 145"/>
                  <a:gd name="T54" fmla="*/ 65 w 117"/>
                  <a:gd name="T55" fmla="*/ 25 h 145"/>
                  <a:gd name="T56" fmla="*/ 55 w 117"/>
                  <a:gd name="T57" fmla="*/ 24 h 145"/>
                  <a:gd name="T58" fmla="*/ 48 w 117"/>
                  <a:gd name="T59" fmla="*/ 25 h 145"/>
                  <a:gd name="T60" fmla="*/ 41 w 117"/>
                  <a:gd name="T61" fmla="*/ 28 h 145"/>
                  <a:gd name="T62" fmla="*/ 36 w 117"/>
                  <a:gd name="T63" fmla="*/ 32 h 145"/>
                  <a:gd name="T64" fmla="*/ 34 w 117"/>
                  <a:gd name="T65" fmla="*/ 40 h 145"/>
                  <a:gd name="T66" fmla="*/ 36 w 117"/>
                  <a:gd name="T67" fmla="*/ 46 h 145"/>
                  <a:gd name="T68" fmla="*/ 42 w 117"/>
                  <a:gd name="T69" fmla="*/ 51 h 145"/>
                  <a:gd name="T70" fmla="*/ 54 w 117"/>
                  <a:gd name="T71" fmla="*/ 55 h 145"/>
                  <a:gd name="T72" fmla="*/ 75 w 117"/>
                  <a:gd name="T73" fmla="*/ 61 h 145"/>
                  <a:gd name="T74" fmla="*/ 86 w 117"/>
                  <a:gd name="T75" fmla="*/ 63 h 145"/>
                  <a:gd name="T76" fmla="*/ 100 w 117"/>
                  <a:gd name="T77" fmla="*/ 70 h 145"/>
                  <a:gd name="T78" fmla="*/ 112 w 117"/>
                  <a:gd name="T79" fmla="*/ 82 h 145"/>
                  <a:gd name="T80" fmla="*/ 117 w 117"/>
                  <a:gd name="T81" fmla="*/ 101 h 145"/>
                  <a:gd name="T82" fmla="*/ 113 w 117"/>
                  <a:gd name="T83" fmla="*/ 119 h 145"/>
                  <a:gd name="T84" fmla="*/ 102 w 117"/>
                  <a:gd name="T85" fmla="*/ 133 h 145"/>
                  <a:gd name="T86" fmla="*/ 84 w 117"/>
                  <a:gd name="T87" fmla="*/ 142 h 145"/>
                  <a:gd name="T88" fmla="*/ 59 w 117"/>
                  <a:gd name="T89" fmla="*/ 145 h 145"/>
                  <a:gd name="T90" fmla="*/ 37 w 117"/>
                  <a:gd name="T91" fmla="*/ 142 h 145"/>
                  <a:gd name="T92" fmla="*/ 18 w 117"/>
                  <a:gd name="T93" fmla="*/ 134 h 145"/>
                  <a:gd name="T94" fmla="*/ 5 w 117"/>
                  <a:gd name="T95" fmla="*/ 118 h 145"/>
                  <a:gd name="T96" fmla="*/ 0 w 117"/>
                  <a:gd name="T97" fmla="*/ 96 h 145"/>
                  <a:gd name="T98" fmla="*/ 30 w 117"/>
                  <a:gd name="T99" fmla="*/ 96 h 145"/>
                  <a:gd name="T100" fmla="*/ 32 w 117"/>
                  <a:gd name="T101" fmla="*/ 10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 h="145">
                    <a:moveTo>
                      <a:pt x="32" y="108"/>
                    </a:moveTo>
                    <a:cubicBezTo>
                      <a:pt x="34" y="111"/>
                      <a:pt x="36" y="114"/>
                      <a:pt x="39" y="116"/>
                    </a:cubicBezTo>
                    <a:cubicBezTo>
                      <a:pt x="42" y="118"/>
                      <a:pt x="45" y="119"/>
                      <a:pt x="49" y="120"/>
                    </a:cubicBezTo>
                    <a:cubicBezTo>
                      <a:pt x="52" y="121"/>
                      <a:pt x="56" y="122"/>
                      <a:pt x="60" y="122"/>
                    </a:cubicBezTo>
                    <a:cubicBezTo>
                      <a:pt x="63" y="122"/>
                      <a:pt x="66" y="121"/>
                      <a:pt x="69" y="121"/>
                    </a:cubicBezTo>
                    <a:cubicBezTo>
                      <a:pt x="72" y="121"/>
                      <a:pt x="75" y="120"/>
                      <a:pt x="78" y="118"/>
                    </a:cubicBezTo>
                    <a:cubicBezTo>
                      <a:pt x="80" y="117"/>
                      <a:pt x="83" y="115"/>
                      <a:pt x="84" y="113"/>
                    </a:cubicBezTo>
                    <a:cubicBezTo>
                      <a:pt x="86" y="111"/>
                      <a:pt x="87" y="108"/>
                      <a:pt x="87" y="104"/>
                    </a:cubicBezTo>
                    <a:cubicBezTo>
                      <a:pt x="87" y="101"/>
                      <a:pt x="86" y="98"/>
                      <a:pt x="84" y="95"/>
                    </a:cubicBezTo>
                    <a:cubicBezTo>
                      <a:pt x="81" y="93"/>
                      <a:pt x="78" y="91"/>
                      <a:pt x="74" y="90"/>
                    </a:cubicBezTo>
                    <a:cubicBezTo>
                      <a:pt x="70" y="88"/>
                      <a:pt x="66" y="87"/>
                      <a:pt x="61" y="85"/>
                    </a:cubicBezTo>
                    <a:cubicBezTo>
                      <a:pt x="56" y="84"/>
                      <a:pt x="51" y="83"/>
                      <a:pt x="46" y="82"/>
                    </a:cubicBezTo>
                    <a:cubicBezTo>
                      <a:pt x="41" y="80"/>
                      <a:pt x="36" y="79"/>
                      <a:pt x="31" y="77"/>
                    </a:cubicBezTo>
                    <a:cubicBezTo>
                      <a:pt x="26" y="75"/>
                      <a:pt x="22" y="73"/>
                      <a:pt x="18" y="70"/>
                    </a:cubicBezTo>
                    <a:cubicBezTo>
                      <a:pt x="14" y="67"/>
                      <a:pt x="11" y="63"/>
                      <a:pt x="8" y="58"/>
                    </a:cubicBezTo>
                    <a:cubicBezTo>
                      <a:pt x="6" y="54"/>
                      <a:pt x="5" y="49"/>
                      <a:pt x="5" y="42"/>
                    </a:cubicBezTo>
                    <a:cubicBezTo>
                      <a:pt x="5" y="35"/>
                      <a:pt x="6" y="29"/>
                      <a:pt x="9" y="24"/>
                    </a:cubicBezTo>
                    <a:cubicBezTo>
                      <a:pt x="12" y="19"/>
                      <a:pt x="16" y="14"/>
                      <a:pt x="21" y="11"/>
                    </a:cubicBezTo>
                    <a:cubicBezTo>
                      <a:pt x="26" y="7"/>
                      <a:pt x="32" y="5"/>
                      <a:pt x="38" y="3"/>
                    </a:cubicBezTo>
                    <a:cubicBezTo>
                      <a:pt x="44" y="1"/>
                      <a:pt x="50" y="0"/>
                      <a:pt x="56" y="0"/>
                    </a:cubicBezTo>
                    <a:cubicBezTo>
                      <a:pt x="64" y="0"/>
                      <a:pt x="71" y="1"/>
                      <a:pt x="77" y="3"/>
                    </a:cubicBezTo>
                    <a:cubicBezTo>
                      <a:pt x="84" y="4"/>
                      <a:pt x="90" y="7"/>
                      <a:pt x="95" y="11"/>
                    </a:cubicBezTo>
                    <a:cubicBezTo>
                      <a:pt x="100" y="14"/>
                      <a:pt x="104" y="19"/>
                      <a:pt x="107" y="25"/>
                    </a:cubicBezTo>
                    <a:cubicBezTo>
                      <a:pt x="110" y="30"/>
                      <a:pt x="112" y="37"/>
                      <a:pt x="112" y="45"/>
                    </a:cubicBezTo>
                    <a:cubicBezTo>
                      <a:pt x="82" y="45"/>
                      <a:pt x="82" y="45"/>
                      <a:pt x="82" y="45"/>
                    </a:cubicBezTo>
                    <a:cubicBezTo>
                      <a:pt x="82" y="41"/>
                      <a:pt x="81" y="37"/>
                      <a:pt x="80" y="35"/>
                    </a:cubicBezTo>
                    <a:cubicBezTo>
                      <a:pt x="78" y="32"/>
                      <a:pt x="76" y="30"/>
                      <a:pt x="74" y="28"/>
                    </a:cubicBezTo>
                    <a:cubicBezTo>
                      <a:pt x="71" y="27"/>
                      <a:pt x="69" y="26"/>
                      <a:pt x="65" y="25"/>
                    </a:cubicBezTo>
                    <a:cubicBezTo>
                      <a:pt x="62" y="24"/>
                      <a:pt x="59" y="24"/>
                      <a:pt x="55" y="24"/>
                    </a:cubicBezTo>
                    <a:cubicBezTo>
                      <a:pt x="53" y="24"/>
                      <a:pt x="50" y="24"/>
                      <a:pt x="48" y="25"/>
                    </a:cubicBezTo>
                    <a:cubicBezTo>
                      <a:pt x="45" y="25"/>
                      <a:pt x="43" y="26"/>
                      <a:pt x="41" y="28"/>
                    </a:cubicBezTo>
                    <a:cubicBezTo>
                      <a:pt x="39" y="29"/>
                      <a:pt x="37" y="30"/>
                      <a:pt x="36" y="32"/>
                    </a:cubicBezTo>
                    <a:cubicBezTo>
                      <a:pt x="35" y="34"/>
                      <a:pt x="34" y="37"/>
                      <a:pt x="34" y="40"/>
                    </a:cubicBezTo>
                    <a:cubicBezTo>
                      <a:pt x="34" y="42"/>
                      <a:pt x="35" y="45"/>
                      <a:pt x="36" y="46"/>
                    </a:cubicBezTo>
                    <a:cubicBezTo>
                      <a:pt x="37" y="48"/>
                      <a:pt x="39" y="50"/>
                      <a:pt x="42" y="51"/>
                    </a:cubicBezTo>
                    <a:cubicBezTo>
                      <a:pt x="45" y="52"/>
                      <a:pt x="49" y="54"/>
                      <a:pt x="54" y="55"/>
                    </a:cubicBezTo>
                    <a:cubicBezTo>
                      <a:pt x="60" y="57"/>
                      <a:pt x="67" y="58"/>
                      <a:pt x="75" y="61"/>
                    </a:cubicBezTo>
                    <a:cubicBezTo>
                      <a:pt x="78" y="61"/>
                      <a:pt x="82" y="62"/>
                      <a:pt x="86" y="63"/>
                    </a:cubicBezTo>
                    <a:cubicBezTo>
                      <a:pt x="91" y="65"/>
                      <a:pt x="95" y="67"/>
                      <a:pt x="100" y="70"/>
                    </a:cubicBezTo>
                    <a:cubicBezTo>
                      <a:pt x="104" y="73"/>
                      <a:pt x="108" y="77"/>
                      <a:pt x="112" y="82"/>
                    </a:cubicBezTo>
                    <a:cubicBezTo>
                      <a:pt x="115" y="87"/>
                      <a:pt x="117" y="93"/>
                      <a:pt x="117" y="101"/>
                    </a:cubicBezTo>
                    <a:cubicBezTo>
                      <a:pt x="117" y="107"/>
                      <a:pt x="115" y="113"/>
                      <a:pt x="113" y="119"/>
                    </a:cubicBezTo>
                    <a:cubicBezTo>
                      <a:pt x="110" y="124"/>
                      <a:pt x="107" y="129"/>
                      <a:pt x="102" y="133"/>
                    </a:cubicBezTo>
                    <a:cubicBezTo>
                      <a:pt x="97" y="137"/>
                      <a:pt x="91" y="140"/>
                      <a:pt x="84" y="142"/>
                    </a:cubicBezTo>
                    <a:cubicBezTo>
                      <a:pt x="77" y="144"/>
                      <a:pt x="68" y="145"/>
                      <a:pt x="59" y="145"/>
                    </a:cubicBezTo>
                    <a:cubicBezTo>
                      <a:pt x="51" y="145"/>
                      <a:pt x="44" y="144"/>
                      <a:pt x="37" y="142"/>
                    </a:cubicBezTo>
                    <a:cubicBezTo>
                      <a:pt x="30" y="140"/>
                      <a:pt x="23" y="138"/>
                      <a:pt x="18" y="134"/>
                    </a:cubicBezTo>
                    <a:cubicBezTo>
                      <a:pt x="12" y="129"/>
                      <a:pt x="8" y="124"/>
                      <a:pt x="5" y="118"/>
                    </a:cubicBezTo>
                    <a:cubicBezTo>
                      <a:pt x="2" y="112"/>
                      <a:pt x="0" y="105"/>
                      <a:pt x="0" y="96"/>
                    </a:cubicBezTo>
                    <a:cubicBezTo>
                      <a:pt x="30" y="96"/>
                      <a:pt x="30" y="96"/>
                      <a:pt x="30" y="96"/>
                    </a:cubicBezTo>
                    <a:cubicBezTo>
                      <a:pt x="30" y="101"/>
                      <a:pt x="30" y="105"/>
                      <a:pt x="32" y="1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3" name="Freeform 24"/>
              <p:cNvSpPr>
                <a:spLocks noEditPoints="1"/>
              </p:cNvSpPr>
              <p:nvPr userDrawn="1"/>
            </p:nvSpPr>
            <p:spPr bwMode="auto">
              <a:xfrm>
                <a:off x="1333500" y="4678363"/>
                <a:ext cx="128588" cy="136525"/>
              </a:xfrm>
              <a:custGeom>
                <a:avLst/>
                <a:gdLst>
                  <a:gd name="T0" fmla="*/ 34 w 100"/>
                  <a:gd name="T1" fmla="*/ 79 h 106"/>
                  <a:gd name="T2" fmla="*/ 52 w 100"/>
                  <a:gd name="T3" fmla="*/ 85 h 106"/>
                  <a:gd name="T4" fmla="*/ 66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3 w 100"/>
                  <a:gd name="T19" fmla="*/ 74 h 106"/>
                  <a:gd name="T20" fmla="*/ 0 w 100"/>
                  <a:gd name="T21" fmla="*/ 53 h 106"/>
                  <a:gd name="T22" fmla="*/ 3 w 100"/>
                  <a:gd name="T23" fmla="*/ 32 h 106"/>
                  <a:gd name="T24" fmla="*/ 14 w 100"/>
                  <a:gd name="T25" fmla="*/ 15 h 106"/>
                  <a:gd name="T26" fmla="*/ 30 w 100"/>
                  <a:gd name="T27" fmla="*/ 4 h 106"/>
                  <a:gd name="T28" fmla="*/ 51 w 100"/>
                  <a:gd name="T29" fmla="*/ 0 h 106"/>
                  <a:gd name="T30" fmla="*/ 73 w 100"/>
                  <a:gd name="T31" fmla="*/ 5 h 106"/>
                  <a:gd name="T32" fmla="*/ 89 w 100"/>
                  <a:gd name="T33" fmla="*/ 18 h 106"/>
                  <a:gd name="T34" fmla="*/ 98 w 100"/>
                  <a:gd name="T35" fmla="*/ 37 h 106"/>
                  <a:gd name="T36" fmla="*/ 100 w 100"/>
                  <a:gd name="T37" fmla="*/ 60 h 106"/>
                  <a:gd name="T38" fmla="*/ 27 w 100"/>
                  <a:gd name="T39" fmla="*/ 60 h 106"/>
                  <a:gd name="T40" fmla="*/ 34 w 100"/>
                  <a:gd name="T41" fmla="*/ 79 h 106"/>
                  <a:gd name="T42" fmla="*/ 65 w 100"/>
                  <a:gd name="T43" fmla="*/ 26 h 106"/>
                  <a:gd name="T44" fmla="*/ 50 w 100"/>
                  <a:gd name="T45" fmla="*/ 21 h 106"/>
                  <a:gd name="T46" fmla="*/ 39 w 100"/>
                  <a:gd name="T47" fmla="*/ 23 h 106"/>
                  <a:gd name="T48" fmla="*/ 32 w 100"/>
                  <a:gd name="T49" fmla="*/ 29 h 106"/>
                  <a:gd name="T50" fmla="*/ 29 w 100"/>
                  <a:gd name="T51" fmla="*/ 36 h 106"/>
                  <a:gd name="T52" fmla="*/ 27 w 100"/>
                  <a:gd name="T53" fmla="*/ 42 h 106"/>
                  <a:gd name="T54" fmla="*/ 72 w 100"/>
                  <a:gd name="T55" fmla="*/ 42 h 106"/>
                  <a:gd name="T56" fmla="*/ 65 w 100"/>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8" y="83"/>
                      <a:pt x="44" y="85"/>
                      <a:pt x="52" y="85"/>
                    </a:cubicBezTo>
                    <a:cubicBezTo>
                      <a:pt x="57" y="85"/>
                      <a:pt x="62" y="84"/>
                      <a:pt x="66" y="81"/>
                    </a:cubicBezTo>
                    <a:cubicBezTo>
                      <a:pt x="70" y="78"/>
                      <a:pt x="73" y="75"/>
                      <a:pt x="74" y="72"/>
                    </a:cubicBezTo>
                    <a:cubicBezTo>
                      <a:pt x="98" y="72"/>
                      <a:pt x="98" y="72"/>
                      <a:pt x="98" y="72"/>
                    </a:cubicBezTo>
                    <a:cubicBezTo>
                      <a:pt x="94" y="84"/>
                      <a:pt x="88" y="93"/>
                      <a:pt x="80" y="98"/>
                    </a:cubicBezTo>
                    <a:cubicBezTo>
                      <a:pt x="72" y="103"/>
                      <a:pt x="62" y="106"/>
                      <a:pt x="51" y="106"/>
                    </a:cubicBezTo>
                    <a:cubicBezTo>
                      <a:pt x="43" y="106"/>
                      <a:pt x="36" y="104"/>
                      <a:pt x="30" y="102"/>
                    </a:cubicBezTo>
                    <a:cubicBezTo>
                      <a:pt x="23" y="99"/>
                      <a:pt x="18" y="96"/>
                      <a:pt x="14" y="91"/>
                    </a:cubicBezTo>
                    <a:cubicBezTo>
                      <a:pt x="9" y="86"/>
                      <a:pt x="6" y="81"/>
                      <a:pt x="3" y="74"/>
                    </a:cubicBezTo>
                    <a:cubicBezTo>
                      <a:pt x="1" y="68"/>
                      <a:pt x="0" y="61"/>
                      <a:pt x="0" y="53"/>
                    </a:cubicBezTo>
                    <a:cubicBezTo>
                      <a:pt x="0" y="46"/>
                      <a:pt x="1" y="39"/>
                      <a:pt x="3" y="32"/>
                    </a:cubicBezTo>
                    <a:cubicBezTo>
                      <a:pt x="6" y="26"/>
                      <a:pt x="9" y="20"/>
                      <a:pt x="14" y="15"/>
                    </a:cubicBezTo>
                    <a:cubicBezTo>
                      <a:pt x="18" y="11"/>
                      <a:pt x="24" y="7"/>
                      <a:pt x="30" y="4"/>
                    </a:cubicBezTo>
                    <a:cubicBezTo>
                      <a:pt x="36" y="2"/>
                      <a:pt x="43" y="0"/>
                      <a:pt x="51" y="0"/>
                    </a:cubicBezTo>
                    <a:cubicBezTo>
                      <a:pt x="59" y="0"/>
                      <a:pt x="67" y="2"/>
                      <a:pt x="73" y="5"/>
                    </a:cubicBezTo>
                    <a:cubicBezTo>
                      <a:pt x="80" y="8"/>
                      <a:pt x="85" y="13"/>
                      <a:pt x="89" y="18"/>
                    </a:cubicBezTo>
                    <a:cubicBezTo>
                      <a:pt x="93" y="24"/>
                      <a:pt x="96" y="30"/>
                      <a:pt x="98" y="37"/>
                    </a:cubicBezTo>
                    <a:cubicBezTo>
                      <a:pt x="99" y="44"/>
                      <a:pt x="100" y="52"/>
                      <a:pt x="100" y="60"/>
                    </a:cubicBezTo>
                    <a:cubicBezTo>
                      <a:pt x="27" y="60"/>
                      <a:pt x="27" y="60"/>
                      <a:pt x="27" y="60"/>
                    </a:cubicBezTo>
                    <a:cubicBezTo>
                      <a:pt x="28" y="69"/>
                      <a:pt x="30" y="75"/>
                      <a:pt x="34" y="79"/>
                    </a:cubicBezTo>
                    <a:close/>
                    <a:moveTo>
                      <a:pt x="65" y="26"/>
                    </a:moveTo>
                    <a:cubicBezTo>
                      <a:pt x="62" y="23"/>
                      <a:pt x="57" y="21"/>
                      <a:pt x="50" y="21"/>
                    </a:cubicBezTo>
                    <a:cubicBezTo>
                      <a:pt x="46" y="21"/>
                      <a:pt x="42" y="22"/>
                      <a:pt x="39" y="23"/>
                    </a:cubicBezTo>
                    <a:cubicBezTo>
                      <a:pt x="36" y="25"/>
                      <a:pt x="34" y="26"/>
                      <a:pt x="32" y="29"/>
                    </a:cubicBezTo>
                    <a:cubicBezTo>
                      <a:pt x="31" y="31"/>
                      <a:pt x="29" y="33"/>
                      <a:pt x="29" y="36"/>
                    </a:cubicBezTo>
                    <a:cubicBezTo>
                      <a:pt x="28" y="38"/>
                      <a:pt x="27" y="40"/>
                      <a:pt x="27" y="42"/>
                    </a:cubicBezTo>
                    <a:cubicBezTo>
                      <a:pt x="72" y="42"/>
                      <a:pt x="72" y="42"/>
                      <a:pt x="72" y="42"/>
                    </a:cubicBezTo>
                    <a:cubicBezTo>
                      <a:pt x="71" y="35"/>
                      <a:pt x="68" y="30"/>
                      <a:pt x="65"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4" name="Freeform 25"/>
              <p:cNvSpPr>
                <a:spLocks/>
              </p:cNvSpPr>
              <p:nvPr userDrawn="1"/>
            </p:nvSpPr>
            <p:spPr bwMode="auto">
              <a:xfrm>
                <a:off x="1479550" y="4678363"/>
                <a:ext cx="82550" cy="133350"/>
              </a:xfrm>
              <a:custGeom>
                <a:avLst/>
                <a:gdLst>
                  <a:gd name="T0" fmla="*/ 26 w 64"/>
                  <a:gd name="T1" fmla="*/ 3 h 103"/>
                  <a:gd name="T2" fmla="*/ 26 w 64"/>
                  <a:gd name="T3" fmla="*/ 21 h 103"/>
                  <a:gd name="T4" fmla="*/ 27 w 64"/>
                  <a:gd name="T5" fmla="*/ 21 h 103"/>
                  <a:gd name="T6" fmla="*/ 32 w 64"/>
                  <a:gd name="T7" fmla="*/ 13 h 103"/>
                  <a:gd name="T8" fmla="*/ 39 w 64"/>
                  <a:gd name="T9" fmla="*/ 6 h 103"/>
                  <a:gd name="T10" fmla="*/ 48 w 64"/>
                  <a:gd name="T11" fmla="*/ 2 h 103"/>
                  <a:gd name="T12" fmla="*/ 58 w 64"/>
                  <a:gd name="T13" fmla="*/ 0 h 103"/>
                  <a:gd name="T14" fmla="*/ 64 w 64"/>
                  <a:gd name="T15" fmla="*/ 1 h 103"/>
                  <a:gd name="T16" fmla="*/ 64 w 64"/>
                  <a:gd name="T17" fmla="*/ 27 h 103"/>
                  <a:gd name="T18" fmla="*/ 60 w 64"/>
                  <a:gd name="T19" fmla="*/ 26 h 103"/>
                  <a:gd name="T20" fmla="*/ 55 w 64"/>
                  <a:gd name="T21" fmla="*/ 26 h 103"/>
                  <a:gd name="T22" fmla="*/ 42 w 64"/>
                  <a:gd name="T23" fmla="*/ 28 h 103"/>
                  <a:gd name="T24" fmla="*/ 33 w 64"/>
                  <a:gd name="T25" fmla="*/ 35 h 103"/>
                  <a:gd name="T26" fmla="*/ 29 w 64"/>
                  <a:gd name="T27" fmla="*/ 45 h 103"/>
                  <a:gd name="T28" fmla="*/ 27 w 64"/>
                  <a:gd name="T29" fmla="*/ 58 h 103"/>
                  <a:gd name="T30" fmla="*/ 27 w 64"/>
                  <a:gd name="T31" fmla="*/ 103 h 103"/>
                  <a:gd name="T32" fmla="*/ 0 w 64"/>
                  <a:gd name="T33" fmla="*/ 103 h 103"/>
                  <a:gd name="T34" fmla="*/ 0 w 64"/>
                  <a:gd name="T35" fmla="*/ 3 h 103"/>
                  <a:gd name="T36" fmla="*/ 26 w 64"/>
                  <a:gd name="T3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03">
                    <a:moveTo>
                      <a:pt x="26" y="3"/>
                    </a:moveTo>
                    <a:cubicBezTo>
                      <a:pt x="26" y="21"/>
                      <a:pt x="26" y="21"/>
                      <a:pt x="26" y="21"/>
                    </a:cubicBezTo>
                    <a:cubicBezTo>
                      <a:pt x="27" y="21"/>
                      <a:pt x="27" y="21"/>
                      <a:pt x="27" y="21"/>
                    </a:cubicBezTo>
                    <a:cubicBezTo>
                      <a:pt x="28" y="18"/>
                      <a:pt x="30" y="16"/>
                      <a:pt x="32" y="13"/>
                    </a:cubicBezTo>
                    <a:cubicBezTo>
                      <a:pt x="34" y="10"/>
                      <a:pt x="36" y="8"/>
                      <a:pt x="39" y="6"/>
                    </a:cubicBezTo>
                    <a:cubicBezTo>
                      <a:pt x="42" y="4"/>
                      <a:pt x="45" y="3"/>
                      <a:pt x="48" y="2"/>
                    </a:cubicBezTo>
                    <a:cubicBezTo>
                      <a:pt x="52" y="1"/>
                      <a:pt x="55" y="0"/>
                      <a:pt x="58" y="0"/>
                    </a:cubicBezTo>
                    <a:cubicBezTo>
                      <a:pt x="60" y="0"/>
                      <a:pt x="62" y="1"/>
                      <a:pt x="64" y="1"/>
                    </a:cubicBezTo>
                    <a:cubicBezTo>
                      <a:pt x="64" y="27"/>
                      <a:pt x="64" y="27"/>
                      <a:pt x="64" y="27"/>
                    </a:cubicBezTo>
                    <a:cubicBezTo>
                      <a:pt x="63" y="26"/>
                      <a:pt x="62" y="26"/>
                      <a:pt x="60" y="26"/>
                    </a:cubicBezTo>
                    <a:cubicBezTo>
                      <a:pt x="58" y="26"/>
                      <a:pt x="56" y="26"/>
                      <a:pt x="55" y="26"/>
                    </a:cubicBezTo>
                    <a:cubicBezTo>
                      <a:pt x="50" y="26"/>
                      <a:pt x="45" y="27"/>
                      <a:pt x="42" y="28"/>
                    </a:cubicBezTo>
                    <a:cubicBezTo>
                      <a:pt x="38" y="30"/>
                      <a:pt x="36" y="32"/>
                      <a:pt x="33" y="35"/>
                    </a:cubicBezTo>
                    <a:cubicBezTo>
                      <a:pt x="31" y="38"/>
                      <a:pt x="30" y="41"/>
                      <a:pt x="29" y="45"/>
                    </a:cubicBezTo>
                    <a:cubicBezTo>
                      <a:pt x="28" y="49"/>
                      <a:pt x="27" y="53"/>
                      <a:pt x="27" y="58"/>
                    </a:cubicBezTo>
                    <a:cubicBezTo>
                      <a:pt x="27" y="103"/>
                      <a:pt x="27" y="103"/>
                      <a:pt x="27" y="103"/>
                    </a:cubicBezTo>
                    <a:cubicBezTo>
                      <a:pt x="0" y="103"/>
                      <a:pt x="0" y="103"/>
                      <a:pt x="0" y="103"/>
                    </a:cubicBezTo>
                    <a:cubicBezTo>
                      <a:pt x="0" y="3"/>
                      <a:pt x="0" y="3"/>
                      <a:pt x="0" y="3"/>
                    </a:cubicBez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5" name="Freeform 26"/>
              <p:cNvSpPr>
                <a:spLocks/>
              </p:cNvSpPr>
              <p:nvPr userDrawn="1"/>
            </p:nvSpPr>
            <p:spPr bwMode="auto">
              <a:xfrm>
                <a:off x="1573213" y="4681538"/>
                <a:ext cx="127000" cy="130175"/>
              </a:xfrm>
              <a:custGeom>
                <a:avLst/>
                <a:gdLst>
                  <a:gd name="T0" fmla="*/ 28 w 80"/>
                  <a:gd name="T1" fmla="*/ 82 h 82"/>
                  <a:gd name="T2" fmla="*/ 0 w 80"/>
                  <a:gd name="T3" fmla="*/ 0 h 82"/>
                  <a:gd name="T4" fmla="*/ 24 w 80"/>
                  <a:gd name="T5" fmla="*/ 0 h 82"/>
                  <a:gd name="T6" fmla="*/ 41 w 80"/>
                  <a:gd name="T7" fmla="*/ 56 h 82"/>
                  <a:gd name="T8" fmla="*/ 41 w 80"/>
                  <a:gd name="T9" fmla="*/ 56 h 82"/>
                  <a:gd name="T10" fmla="*/ 58 w 80"/>
                  <a:gd name="T11" fmla="*/ 0 h 82"/>
                  <a:gd name="T12" fmla="*/ 80 w 80"/>
                  <a:gd name="T13" fmla="*/ 0 h 82"/>
                  <a:gd name="T14" fmla="*/ 53 w 80"/>
                  <a:gd name="T15" fmla="*/ 82 h 82"/>
                  <a:gd name="T16" fmla="*/ 28 w 80"/>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2">
                    <a:moveTo>
                      <a:pt x="28" y="82"/>
                    </a:moveTo>
                    <a:lnTo>
                      <a:pt x="0" y="0"/>
                    </a:lnTo>
                    <a:lnTo>
                      <a:pt x="24" y="0"/>
                    </a:lnTo>
                    <a:lnTo>
                      <a:pt x="41" y="56"/>
                    </a:lnTo>
                    <a:lnTo>
                      <a:pt x="41" y="56"/>
                    </a:lnTo>
                    <a:lnTo>
                      <a:pt x="58" y="0"/>
                    </a:lnTo>
                    <a:lnTo>
                      <a:pt x="80" y="0"/>
                    </a:lnTo>
                    <a:lnTo>
                      <a:pt x="53" y="82"/>
                    </a:lnTo>
                    <a:lnTo>
                      <a:pt x="2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6" name="Freeform 27"/>
              <p:cNvSpPr>
                <a:spLocks noEditPoints="1"/>
              </p:cNvSpPr>
              <p:nvPr userDrawn="1"/>
            </p:nvSpPr>
            <p:spPr bwMode="auto">
              <a:xfrm>
                <a:off x="1712913" y="4632326"/>
                <a:ext cx="34925" cy="179388"/>
              </a:xfrm>
              <a:custGeom>
                <a:avLst/>
                <a:gdLst>
                  <a:gd name="T0" fmla="*/ 0 w 22"/>
                  <a:gd name="T1" fmla="*/ 18 h 113"/>
                  <a:gd name="T2" fmla="*/ 0 w 22"/>
                  <a:gd name="T3" fmla="*/ 0 h 113"/>
                  <a:gd name="T4" fmla="*/ 22 w 22"/>
                  <a:gd name="T5" fmla="*/ 0 h 113"/>
                  <a:gd name="T6" fmla="*/ 22 w 22"/>
                  <a:gd name="T7" fmla="*/ 18 h 113"/>
                  <a:gd name="T8" fmla="*/ 0 w 22"/>
                  <a:gd name="T9" fmla="*/ 18 h 113"/>
                  <a:gd name="T10" fmla="*/ 22 w 22"/>
                  <a:gd name="T11" fmla="*/ 31 h 113"/>
                  <a:gd name="T12" fmla="*/ 22 w 22"/>
                  <a:gd name="T13" fmla="*/ 113 h 113"/>
                  <a:gd name="T14" fmla="*/ 0 w 22"/>
                  <a:gd name="T15" fmla="*/ 113 h 113"/>
                  <a:gd name="T16" fmla="*/ 0 w 22"/>
                  <a:gd name="T17" fmla="*/ 31 h 113"/>
                  <a:gd name="T18" fmla="*/ 22 w 22"/>
                  <a:gd name="T19"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3">
                    <a:moveTo>
                      <a:pt x="0" y="18"/>
                    </a:moveTo>
                    <a:lnTo>
                      <a:pt x="0" y="0"/>
                    </a:lnTo>
                    <a:lnTo>
                      <a:pt x="22" y="0"/>
                    </a:lnTo>
                    <a:lnTo>
                      <a:pt x="22" y="18"/>
                    </a:lnTo>
                    <a:lnTo>
                      <a:pt x="0" y="18"/>
                    </a:lnTo>
                    <a:close/>
                    <a:moveTo>
                      <a:pt x="22" y="31"/>
                    </a:moveTo>
                    <a:lnTo>
                      <a:pt x="22" y="113"/>
                    </a:lnTo>
                    <a:lnTo>
                      <a:pt x="0" y="113"/>
                    </a:lnTo>
                    <a:lnTo>
                      <a:pt x="0" y="31"/>
                    </a:lnTo>
                    <a:lnTo>
                      <a:pt x="2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7" name="Freeform 28"/>
              <p:cNvSpPr>
                <a:spLocks/>
              </p:cNvSpPr>
              <p:nvPr userDrawn="1"/>
            </p:nvSpPr>
            <p:spPr bwMode="auto">
              <a:xfrm>
                <a:off x="1766888" y="4678363"/>
                <a:ext cx="127000" cy="136525"/>
              </a:xfrm>
              <a:custGeom>
                <a:avLst/>
                <a:gdLst>
                  <a:gd name="T0" fmla="*/ 51 w 99"/>
                  <a:gd name="T1" fmla="*/ 21 h 106"/>
                  <a:gd name="T2" fmla="*/ 40 w 99"/>
                  <a:gd name="T3" fmla="*/ 24 h 106"/>
                  <a:gd name="T4" fmla="*/ 33 w 99"/>
                  <a:gd name="T5" fmla="*/ 32 h 106"/>
                  <a:gd name="T6" fmla="*/ 29 w 99"/>
                  <a:gd name="T7" fmla="*/ 42 h 106"/>
                  <a:gd name="T8" fmla="*/ 28 w 99"/>
                  <a:gd name="T9" fmla="*/ 53 h 106"/>
                  <a:gd name="T10" fmla="*/ 29 w 99"/>
                  <a:gd name="T11" fmla="*/ 64 h 106"/>
                  <a:gd name="T12" fmla="*/ 33 w 99"/>
                  <a:gd name="T13" fmla="*/ 75 h 106"/>
                  <a:gd name="T14" fmla="*/ 40 w 99"/>
                  <a:gd name="T15" fmla="*/ 82 h 106"/>
                  <a:gd name="T16" fmla="*/ 51 w 99"/>
                  <a:gd name="T17" fmla="*/ 85 h 106"/>
                  <a:gd name="T18" fmla="*/ 66 w 99"/>
                  <a:gd name="T19" fmla="*/ 79 h 106"/>
                  <a:gd name="T20" fmla="*/ 73 w 99"/>
                  <a:gd name="T21" fmla="*/ 65 h 106"/>
                  <a:gd name="T22" fmla="*/ 99 w 99"/>
                  <a:gd name="T23" fmla="*/ 65 h 106"/>
                  <a:gd name="T24" fmla="*/ 84 w 99"/>
                  <a:gd name="T25" fmla="*/ 95 h 106"/>
                  <a:gd name="T26" fmla="*/ 51 w 99"/>
                  <a:gd name="T27" fmla="*/ 106 h 106"/>
                  <a:gd name="T28" fmla="*/ 30 w 99"/>
                  <a:gd name="T29" fmla="*/ 102 h 106"/>
                  <a:gd name="T30" fmla="*/ 14 w 99"/>
                  <a:gd name="T31" fmla="*/ 91 h 106"/>
                  <a:gd name="T32" fmla="*/ 4 w 99"/>
                  <a:gd name="T33" fmla="*/ 75 h 106"/>
                  <a:gd name="T34" fmla="*/ 0 w 99"/>
                  <a:gd name="T35" fmla="*/ 54 h 106"/>
                  <a:gd name="T36" fmla="*/ 4 w 99"/>
                  <a:gd name="T37" fmla="*/ 33 h 106"/>
                  <a:gd name="T38" fmla="*/ 14 w 99"/>
                  <a:gd name="T39" fmla="*/ 16 h 106"/>
                  <a:gd name="T40" fmla="*/ 30 w 99"/>
                  <a:gd name="T41" fmla="*/ 4 h 106"/>
                  <a:gd name="T42" fmla="*/ 51 w 99"/>
                  <a:gd name="T43" fmla="*/ 0 h 106"/>
                  <a:gd name="T44" fmla="*/ 69 w 99"/>
                  <a:gd name="T45" fmla="*/ 2 h 106"/>
                  <a:gd name="T46" fmla="*/ 83 w 99"/>
                  <a:gd name="T47" fmla="*/ 10 h 106"/>
                  <a:gd name="T48" fmla="*/ 94 w 99"/>
                  <a:gd name="T49" fmla="*/ 21 h 106"/>
                  <a:gd name="T50" fmla="*/ 99 w 99"/>
                  <a:gd name="T51" fmla="*/ 38 h 106"/>
                  <a:gd name="T52" fmla="*/ 72 w 99"/>
                  <a:gd name="T53" fmla="*/ 38 h 106"/>
                  <a:gd name="T54" fmla="*/ 51 w 99"/>
                  <a:gd name="T55"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 h="106">
                    <a:moveTo>
                      <a:pt x="51" y="21"/>
                    </a:moveTo>
                    <a:cubicBezTo>
                      <a:pt x="47" y="21"/>
                      <a:pt x="43" y="22"/>
                      <a:pt x="40" y="24"/>
                    </a:cubicBezTo>
                    <a:cubicBezTo>
                      <a:pt x="37" y="26"/>
                      <a:pt x="35" y="28"/>
                      <a:pt x="33" y="32"/>
                    </a:cubicBezTo>
                    <a:cubicBezTo>
                      <a:pt x="31" y="35"/>
                      <a:pt x="30" y="38"/>
                      <a:pt x="29" y="42"/>
                    </a:cubicBezTo>
                    <a:cubicBezTo>
                      <a:pt x="28" y="46"/>
                      <a:pt x="28" y="50"/>
                      <a:pt x="28" y="53"/>
                    </a:cubicBezTo>
                    <a:cubicBezTo>
                      <a:pt x="28" y="57"/>
                      <a:pt x="28" y="61"/>
                      <a:pt x="29" y="64"/>
                    </a:cubicBezTo>
                    <a:cubicBezTo>
                      <a:pt x="30" y="68"/>
                      <a:pt x="31" y="72"/>
                      <a:pt x="33" y="75"/>
                    </a:cubicBezTo>
                    <a:cubicBezTo>
                      <a:pt x="34" y="78"/>
                      <a:pt x="37" y="80"/>
                      <a:pt x="40" y="82"/>
                    </a:cubicBezTo>
                    <a:cubicBezTo>
                      <a:pt x="43" y="84"/>
                      <a:pt x="46" y="85"/>
                      <a:pt x="51" y="85"/>
                    </a:cubicBezTo>
                    <a:cubicBezTo>
                      <a:pt x="57" y="85"/>
                      <a:pt x="62" y="83"/>
                      <a:pt x="66" y="79"/>
                    </a:cubicBezTo>
                    <a:cubicBezTo>
                      <a:pt x="69" y="76"/>
                      <a:pt x="72" y="71"/>
                      <a:pt x="73" y="65"/>
                    </a:cubicBezTo>
                    <a:cubicBezTo>
                      <a:pt x="99" y="65"/>
                      <a:pt x="99" y="65"/>
                      <a:pt x="99" y="65"/>
                    </a:cubicBezTo>
                    <a:cubicBezTo>
                      <a:pt x="97" y="78"/>
                      <a:pt x="92" y="88"/>
                      <a:pt x="84" y="95"/>
                    </a:cubicBezTo>
                    <a:cubicBezTo>
                      <a:pt x="75" y="102"/>
                      <a:pt x="64" y="106"/>
                      <a:pt x="51" y="106"/>
                    </a:cubicBezTo>
                    <a:cubicBezTo>
                      <a:pt x="43" y="106"/>
                      <a:pt x="36" y="104"/>
                      <a:pt x="30" y="102"/>
                    </a:cubicBezTo>
                    <a:cubicBezTo>
                      <a:pt x="24" y="99"/>
                      <a:pt x="19" y="96"/>
                      <a:pt x="14" y="91"/>
                    </a:cubicBezTo>
                    <a:cubicBezTo>
                      <a:pt x="10" y="87"/>
                      <a:pt x="6" y="81"/>
                      <a:pt x="4" y="75"/>
                    </a:cubicBezTo>
                    <a:cubicBezTo>
                      <a:pt x="2" y="69"/>
                      <a:pt x="0" y="62"/>
                      <a:pt x="0" y="54"/>
                    </a:cubicBezTo>
                    <a:cubicBezTo>
                      <a:pt x="0" y="47"/>
                      <a:pt x="1" y="39"/>
                      <a:pt x="4" y="33"/>
                    </a:cubicBezTo>
                    <a:cubicBezTo>
                      <a:pt x="6" y="26"/>
                      <a:pt x="9" y="20"/>
                      <a:pt x="14" y="16"/>
                    </a:cubicBezTo>
                    <a:cubicBezTo>
                      <a:pt x="18" y="11"/>
                      <a:pt x="23" y="7"/>
                      <a:pt x="30" y="4"/>
                    </a:cubicBezTo>
                    <a:cubicBezTo>
                      <a:pt x="36" y="2"/>
                      <a:pt x="43" y="0"/>
                      <a:pt x="51" y="0"/>
                    </a:cubicBezTo>
                    <a:cubicBezTo>
                      <a:pt x="57" y="0"/>
                      <a:pt x="63" y="1"/>
                      <a:pt x="69" y="2"/>
                    </a:cubicBezTo>
                    <a:cubicBezTo>
                      <a:pt x="74" y="4"/>
                      <a:pt x="79" y="6"/>
                      <a:pt x="83" y="10"/>
                    </a:cubicBezTo>
                    <a:cubicBezTo>
                      <a:pt x="88" y="13"/>
                      <a:pt x="91" y="17"/>
                      <a:pt x="94" y="21"/>
                    </a:cubicBezTo>
                    <a:cubicBezTo>
                      <a:pt x="97" y="26"/>
                      <a:pt x="98" y="32"/>
                      <a:pt x="99" y="38"/>
                    </a:cubicBezTo>
                    <a:cubicBezTo>
                      <a:pt x="72" y="38"/>
                      <a:pt x="72" y="38"/>
                      <a:pt x="72" y="38"/>
                    </a:cubicBezTo>
                    <a:cubicBezTo>
                      <a:pt x="70" y="27"/>
                      <a:pt x="63" y="21"/>
                      <a:pt x="51"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8" name="Freeform 29"/>
              <p:cNvSpPr>
                <a:spLocks noEditPoints="1"/>
              </p:cNvSpPr>
              <p:nvPr userDrawn="1"/>
            </p:nvSpPr>
            <p:spPr bwMode="auto">
              <a:xfrm>
                <a:off x="1903413" y="4678363"/>
                <a:ext cx="130175" cy="136525"/>
              </a:xfrm>
              <a:custGeom>
                <a:avLst/>
                <a:gdLst>
                  <a:gd name="T0" fmla="*/ 35 w 101"/>
                  <a:gd name="T1" fmla="*/ 79 h 106"/>
                  <a:gd name="T2" fmla="*/ 52 w 101"/>
                  <a:gd name="T3" fmla="*/ 85 h 106"/>
                  <a:gd name="T4" fmla="*/ 67 w 101"/>
                  <a:gd name="T5" fmla="*/ 81 h 106"/>
                  <a:gd name="T6" fmla="*/ 74 w 101"/>
                  <a:gd name="T7" fmla="*/ 72 h 106"/>
                  <a:gd name="T8" fmla="*/ 98 w 101"/>
                  <a:gd name="T9" fmla="*/ 72 h 106"/>
                  <a:gd name="T10" fmla="*/ 81 w 101"/>
                  <a:gd name="T11" fmla="*/ 98 h 106"/>
                  <a:gd name="T12" fmla="*/ 51 w 101"/>
                  <a:gd name="T13" fmla="*/ 106 h 106"/>
                  <a:gd name="T14" fmla="*/ 30 w 101"/>
                  <a:gd name="T15" fmla="*/ 102 h 106"/>
                  <a:gd name="T16" fmla="*/ 14 w 101"/>
                  <a:gd name="T17" fmla="*/ 91 h 106"/>
                  <a:gd name="T18" fmla="*/ 4 w 101"/>
                  <a:gd name="T19" fmla="*/ 74 h 106"/>
                  <a:gd name="T20" fmla="*/ 0 w 101"/>
                  <a:gd name="T21" fmla="*/ 53 h 106"/>
                  <a:gd name="T22" fmla="*/ 4 w 101"/>
                  <a:gd name="T23" fmla="*/ 32 h 106"/>
                  <a:gd name="T24" fmla="*/ 14 w 101"/>
                  <a:gd name="T25" fmla="*/ 15 h 106"/>
                  <a:gd name="T26" fmla="*/ 31 w 101"/>
                  <a:gd name="T27" fmla="*/ 4 h 106"/>
                  <a:gd name="T28" fmla="*/ 51 w 101"/>
                  <a:gd name="T29" fmla="*/ 0 h 106"/>
                  <a:gd name="T30" fmla="*/ 74 w 101"/>
                  <a:gd name="T31" fmla="*/ 5 h 106"/>
                  <a:gd name="T32" fmla="*/ 89 w 101"/>
                  <a:gd name="T33" fmla="*/ 18 h 106"/>
                  <a:gd name="T34" fmla="*/ 98 w 101"/>
                  <a:gd name="T35" fmla="*/ 37 h 106"/>
                  <a:gd name="T36" fmla="*/ 100 w 101"/>
                  <a:gd name="T37" fmla="*/ 60 h 106"/>
                  <a:gd name="T38" fmla="*/ 28 w 101"/>
                  <a:gd name="T39" fmla="*/ 60 h 106"/>
                  <a:gd name="T40" fmla="*/ 35 w 101"/>
                  <a:gd name="T41" fmla="*/ 79 h 106"/>
                  <a:gd name="T42" fmla="*/ 66 w 101"/>
                  <a:gd name="T43" fmla="*/ 26 h 106"/>
                  <a:gd name="T44" fmla="*/ 51 w 101"/>
                  <a:gd name="T45" fmla="*/ 21 h 106"/>
                  <a:gd name="T46" fmla="*/ 40 w 101"/>
                  <a:gd name="T47" fmla="*/ 23 h 106"/>
                  <a:gd name="T48" fmla="*/ 33 w 101"/>
                  <a:gd name="T49" fmla="*/ 29 h 106"/>
                  <a:gd name="T50" fmla="*/ 29 w 101"/>
                  <a:gd name="T51" fmla="*/ 36 h 106"/>
                  <a:gd name="T52" fmla="*/ 28 w 101"/>
                  <a:gd name="T53" fmla="*/ 42 h 106"/>
                  <a:gd name="T54" fmla="*/ 73 w 101"/>
                  <a:gd name="T55" fmla="*/ 42 h 106"/>
                  <a:gd name="T56" fmla="*/ 66 w 101"/>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6">
                    <a:moveTo>
                      <a:pt x="35"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9" y="93"/>
                      <a:pt x="81" y="98"/>
                    </a:cubicBezTo>
                    <a:cubicBezTo>
                      <a:pt x="73" y="103"/>
                      <a:pt x="63" y="106"/>
                      <a:pt x="51" y="106"/>
                    </a:cubicBezTo>
                    <a:cubicBezTo>
                      <a:pt x="44" y="106"/>
                      <a:pt x="36" y="104"/>
                      <a:pt x="30" y="102"/>
                    </a:cubicBezTo>
                    <a:cubicBezTo>
                      <a:pt x="24" y="99"/>
                      <a:pt x="18" y="96"/>
                      <a:pt x="14" y="91"/>
                    </a:cubicBezTo>
                    <a:cubicBezTo>
                      <a:pt x="10" y="86"/>
                      <a:pt x="6" y="81"/>
                      <a:pt x="4" y="74"/>
                    </a:cubicBezTo>
                    <a:cubicBezTo>
                      <a:pt x="2" y="68"/>
                      <a:pt x="0" y="61"/>
                      <a:pt x="0" y="53"/>
                    </a:cubicBezTo>
                    <a:cubicBezTo>
                      <a:pt x="0" y="46"/>
                      <a:pt x="2" y="39"/>
                      <a:pt x="4" y="32"/>
                    </a:cubicBezTo>
                    <a:cubicBezTo>
                      <a:pt x="6" y="26"/>
                      <a:pt x="10" y="20"/>
                      <a:pt x="14" y="15"/>
                    </a:cubicBezTo>
                    <a:cubicBezTo>
                      <a:pt x="19" y="11"/>
                      <a:pt x="24" y="7"/>
                      <a:pt x="31" y="4"/>
                    </a:cubicBezTo>
                    <a:cubicBezTo>
                      <a:pt x="37" y="2"/>
                      <a:pt x="44" y="0"/>
                      <a:pt x="51" y="0"/>
                    </a:cubicBezTo>
                    <a:cubicBezTo>
                      <a:pt x="60" y="0"/>
                      <a:pt x="67" y="2"/>
                      <a:pt x="74" y="5"/>
                    </a:cubicBezTo>
                    <a:cubicBezTo>
                      <a:pt x="80" y="8"/>
                      <a:pt x="85" y="13"/>
                      <a:pt x="89" y="18"/>
                    </a:cubicBezTo>
                    <a:cubicBezTo>
                      <a:pt x="93" y="24"/>
                      <a:pt x="96" y="30"/>
                      <a:pt x="98" y="37"/>
                    </a:cubicBezTo>
                    <a:cubicBezTo>
                      <a:pt x="100" y="44"/>
                      <a:pt x="101" y="52"/>
                      <a:pt x="100" y="60"/>
                    </a:cubicBezTo>
                    <a:cubicBezTo>
                      <a:pt x="28" y="60"/>
                      <a:pt x="28" y="60"/>
                      <a:pt x="28" y="60"/>
                    </a:cubicBezTo>
                    <a:cubicBezTo>
                      <a:pt x="28" y="69"/>
                      <a:pt x="30" y="75"/>
                      <a:pt x="35" y="79"/>
                    </a:cubicBezTo>
                    <a:close/>
                    <a:moveTo>
                      <a:pt x="66" y="26"/>
                    </a:moveTo>
                    <a:cubicBezTo>
                      <a:pt x="62" y="23"/>
                      <a:pt x="57" y="21"/>
                      <a:pt x="51" y="21"/>
                    </a:cubicBezTo>
                    <a:cubicBezTo>
                      <a:pt x="46" y="21"/>
                      <a:pt x="43" y="22"/>
                      <a:pt x="40" y="23"/>
                    </a:cubicBezTo>
                    <a:cubicBezTo>
                      <a:pt x="37" y="25"/>
                      <a:pt x="35" y="26"/>
                      <a:pt x="33" y="29"/>
                    </a:cubicBezTo>
                    <a:cubicBezTo>
                      <a:pt x="31" y="31"/>
                      <a:pt x="30" y="33"/>
                      <a:pt x="29" y="36"/>
                    </a:cubicBezTo>
                    <a:cubicBezTo>
                      <a:pt x="28" y="38"/>
                      <a:pt x="28" y="40"/>
                      <a:pt x="28" y="42"/>
                    </a:cubicBezTo>
                    <a:cubicBezTo>
                      <a:pt x="73" y="42"/>
                      <a:pt x="73" y="42"/>
                      <a:pt x="73" y="42"/>
                    </a:cubicBezTo>
                    <a:cubicBezTo>
                      <a:pt x="71" y="35"/>
                      <a:pt x="69" y="30"/>
                      <a:pt x="66"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sp>
            <p:nvSpPr>
              <p:cNvPr id="59" name="Freeform 30"/>
              <p:cNvSpPr>
                <a:spLocks/>
              </p:cNvSpPr>
              <p:nvPr userDrawn="1"/>
            </p:nvSpPr>
            <p:spPr bwMode="auto">
              <a:xfrm>
                <a:off x="2043113" y="4678363"/>
                <a:ext cx="119063" cy="136525"/>
              </a:xfrm>
              <a:custGeom>
                <a:avLst/>
                <a:gdLst>
                  <a:gd name="T0" fmla="*/ 28 w 93"/>
                  <a:gd name="T1" fmla="*/ 78 h 106"/>
                  <a:gd name="T2" fmla="*/ 33 w 93"/>
                  <a:gd name="T3" fmla="*/ 83 h 106"/>
                  <a:gd name="T4" fmla="*/ 39 w 93"/>
                  <a:gd name="T5" fmla="*/ 86 h 106"/>
                  <a:gd name="T6" fmla="*/ 47 w 93"/>
                  <a:gd name="T7" fmla="*/ 87 h 106"/>
                  <a:gd name="T8" fmla="*/ 53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3 h 106"/>
                  <a:gd name="T26" fmla="*/ 2 w 93"/>
                  <a:gd name="T27" fmla="*/ 32 h 106"/>
                  <a:gd name="T28" fmla="*/ 6 w 93"/>
                  <a:gd name="T29" fmla="*/ 16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1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7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0 h 106"/>
                  <a:gd name="T90" fmla="*/ 26 w 93"/>
                  <a:gd name="T91" fmla="*/ 70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3"/>
                    </a:cubicBezTo>
                    <a:cubicBezTo>
                      <a:pt x="35" y="85"/>
                      <a:pt x="37" y="86"/>
                      <a:pt x="39" y="86"/>
                    </a:cubicBezTo>
                    <a:cubicBezTo>
                      <a:pt x="42" y="87"/>
                      <a:pt x="45" y="87"/>
                      <a:pt x="47" y="87"/>
                    </a:cubicBezTo>
                    <a:cubicBezTo>
                      <a:pt x="49" y="87"/>
                      <a:pt x="51" y="87"/>
                      <a:pt x="53" y="87"/>
                    </a:cubicBezTo>
                    <a:cubicBezTo>
                      <a:pt x="56" y="86"/>
                      <a:pt x="57" y="85"/>
                      <a:pt x="59" y="85"/>
                    </a:cubicBezTo>
                    <a:cubicBezTo>
                      <a:pt x="61" y="84"/>
                      <a:pt x="62" y="82"/>
                      <a:pt x="64" y="81"/>
                    </a:cubicBezTo>
                    <a:cubicBezTo>
                      <a:pt x="65" y="79"/>
                      <a:pt x="65" y="77"/>
                      <a:pt x="65" y="75"/>
                    </a:cubicBezTo>
                    <a:cubicBezTo>
                      <a:pt x="65" y="70"/>
                      <a:pt x="63" y="67"/>
                      <a:pt x="57" y="65"/>
                    </a:cubicBezTo>
                    <a:cubicBezTo>
                      <a:pt x="52" y="63"/>
                      <a:pt x="44" y="61"/>
                      <a:pt x="34" y="59"/>
                    </a:cubicBezTo>
                    <a:cubicBezTo>
                      <a:pt x="30" y="58"/>
                      <a:pt x="26" y="57"/>
                      <a:pt x="22" y="56"/>
                    </a:cubicBezTo>
                    <a:cubicBezTo>
                      <a:pt x="19" y="55"/>
                      <a:pt x="15" y="53"/>
                      <a:pt x="12" y="51"/>
                    </a:cubicBezTo>
                    <a:cubicBezTo>
                      <a:pt x="9" y="49"/>
                      <a:pt x="7" y="46"/>
                      <a:pt x="5" y="43"/>
                    </a:cubicBezTo>
                    <a:cubicBezTo>
                      <a:pt x="3" y="40"/>
                      <a:pt x="2" y="37"/>
                      <a:pt x="2" y="32"/>
                    </a:cubicBezTo>
                    <a:cubicBezTo>
                      <a:pt x="2" y="26"/>
                      <a:pt x="4" y="21"/>
                      <a:pt x="6" y="16"/>
                    </a:cubicBezTo>
                    <a:cubicBezTo>
                      <a:pt x="9" y="12"/>
                      <a:pt x="12" y="9"/>
                      <a:pt x="16" y="7"/>
                    </a:cubicBezTo>
                    <a:cubicBezTo>
                      <a:pt x="20" y="4"/>
                      <a:pt x="25" y="3"/>
                      <a:pt x="30" y="2"/>
                    </a:cubicBezTo>
                    <a:cubicBezTo>
                      <a:pt x="35" y="1"/>
                      <a:pt x="41" y="0"/>
                      <a:pt x="46" y="0"/>
                    </a:cubicBezTo>
                    <a:cubicBezTo>
                      <a:pt x="51" y="0"/>
                      <a:pt x="57" y="1"/>
                      <a:pt x="62" y="2"/>
                    </a:cubicBezTo>
                    <a:cubicBezTo>
                      <a:pt x="67" y="3"/>
                      <a:pt x="71" y="4"/>
                      <a:pt x="75" y="7"/>
                    </a:cubicBezTo>
                    <a:cubicBezTo>
                      <a:pt x="79" y="9"/>
                      <a:pt x="83" y="13"/>
                      <a:pt x="85" y="17"/>
                    </a:cubicBezTo>
                    <a:cubicBezTo>
                      <a:pt x="88" y="21"/>
                      <a:pt x="90" y="26"/>
                      <a:pt x="90" y="32"/>
                    </a:cubicBezTo>
                    <a:cubicBezTo>
                      <a:pt x="64" y="32"/>
                      <a:pt x="64" y="32"/>
                      <a:pt x="64" y="32"/>
                    </a:cubicBezTo>
                    <a:cubicBezTo>
                      <a:pt x="64" y="27"/>
                      <a:pt x="62" y="23"/>
                      <a:pt x="58" y="21"/>
                    </a:cubicBezTo>
                    <a:cubicBezTo>
                      <a:pt x="54" y="20"/>
                      <a:pt x="50" y="19"/>
                      <a:pt x="45" y="19"/>
                    </a:cubicBezTo>
                    <a:cubicBezTo>
                      <a:pt x="44" y="19"/>
                      <a:pt x="42" y="19"/>
                      <a:pt x="40" y="19"/>
                    </a:cubicBezTo>
                    <a:cubicBezTo>
                      <a:pt x="38" y="19"/>
                      <a:pt x="37" y="19"/>
                      <a:pt x="35" y="20"/>
                    </a:cubicBezTo>
                    <a:cubicBezTo>
                      <a:pt x="34" y="21"/>
                      <a:pt x="32" y="22"/>
                      <a:pt x="31" y="23"/>
                    </a:cubicBezTo>
                    <a:cubicBezTo>
                      <a:pt x="30" y="24"/>
                      <a:pt x="30" y="26"/>
                      <a:pt x="30" y="28"/>
                    </a:cubicBezTo>
                    <a:cubicBezTo>
                      <a:pt x="30" y="30"/>
                      <a:pt x="31" y="32"/>
                      <a:pt x="33" y="34"/>
                    </a:cubicBezTo>
                    <a:cubicBezTo>
                      <a:pt x="34" y="35"/>
                      <a:pt x="37" y="37"/>
                      <a:pt x="40" y="38"/>
                    </a:cubicBezTo>
                    <a:cubicBezTo>
                      <a:pt x="43" y="39"/>
                      <a:pt x="46" y="39"/>
                      <a:pt x="50" y="40"/>
                    </a:cubicBezTo>
                    <a:cubicBezTo>
                      <a:pt x="53" y="41"/>
                      <a:pt x="57" y="42"/>
                      <a:pt x="61" y="43"/>
                    </a:cubicBezTo>
                    <a:cubicBezTo>
                      <a:pt x="65" y="44"/>
                      <a:pt x="69" y="45"/>
                      <a:pt x="73" y="46"/>
                    </a:cubicBezTo>
                    <a:cubicBezTo>
                      <a:pt x="77" y="47"/>
                      <a:pt x="80" y="49"/>
                      <a:pt x="83" y="51"/>
                    </a:cubicBezTo>
                    <a:cubicBezTo>
                      <a:pt x="86" y="53"/>
                      <a:pt x="88" y="56"/>
                      <a:pt x="90" y="59"/>
                    </a:cubicBezTo>
                    <a:cubicBezTo>
                      <a:pt x="92" y="62"/>
                      <a:pt x="93" y="66"/>
                      <a:pt x="93" y="71"/>
                    </a:cubicBezTo>
                    <a:cubicBezTo>
                      <a:pt x="93" y="77"/>
                      <a:pt x="91" y="83"/>
                      <a:pt x="89" y="87"/>
                    </a:cubicBezTo>
                    <a:cubicBezTo>
                      <a:pt x="86" y="92"/>
                      <a:pt x="83" y="95"/>
                      <a:pt x="78" y="98"/>
                    </a:cubicBezTo>
                    <a:cubicBezTo>
                      <a:pt x="74" y="101"/>
                      <a:pt x="69" y="103"/>
                      <a:pt x="64" y="104"/>
                    </a:cubicBezTo>
                    <a:cubicBezTo>
                      <a:pt x="58" y="105"/>
                      <a:pt x="53" y="106"/>
                      <a:pt x="47" y="106"/>
                    </a:cubicBezTo>
                    <a:cubicBezTo>
                      <a:pt x="41" y="106"/>
                      <a:pt x="36" y="105"/>
                      <a:pt x="30" y="104"/>
                    </a:cubicBezTo>
                    <a:cubicBezTo>
                      <a:pt x="25" y="103"/>
                      <a:pt x="20" y="101"/>
                      <a:pt x="15" y="98"/>
                    </a:cubicBezTo>
                    <a:cubicBezTo>
                      <a:pt x="11" y="95"/>
                      <a:pt x="7" y="92"/>
                      <a:pt x="5" y="87"/>
                    </a:cubicBezTo>
                    <a:cubicBezTo>
                      <a:pt x="2" y="83"/>
                      <a:pt x="0" y="77"/>
                      <a:pt x="0" y="70"/>
                    </a:cubicBezTo>
                    <a:cubicBezTo>
                      <a:pt x="26" y="70"/>
                      <a:pt x="26" y="70"/>
                      <a:pt x="26" y="70"/>
                    </a:cubicBezTo>
                    <a:cubicBezTo>
                      <a:pt x="26" y="73"/>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0360" fontAlgn="base">
                  <a:spcBef>
                    <a:spcPct val="0"/>
                  </a:spcBef>
                  <a:spcAft>
                    <a:spcPct val="0"/>
                  </a:spcAft>
                </a:pPr>
                <a:endParaRPr lang="en-GB" sz="1867">
                  <a:solidFill>
                    <a:srgbClr val="000000"/>
                  </a:solidFill>
                  <a:ea typeface="ＭＳ Ｐゴシック" pitchFamily="34" charset="-128"/>
                </a:endParaRPr>
              </a:p>
            </p:txBody>
          </p:sp>
        </p:grpSp>
      </p:grpSp>
    </p:spTree>
    <p:extLst>
      <p:ext uri="{BB962C8B-B14F-4D97-AF65-F5344CB8AC3E}">
        <p14:creationId xmlns:p14="http://schemas.microsoft.com/office/powerpoint/2010/main" val="337205254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303755854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sz="1867">
                <a:latin typeface="Helvetica 75 Bold" panose="020B0804020202020204" pitchFamily="34" charset="0"/>
              </a:defRPr>
            </a:lvl2pPr>
            <a:lvl3pPr marL="0" indent="0">
              <a:lnSpc>
                <a:spcPct val="85000"/>
              </a:lnSpc>
              <a:spcAft>
                <a:spcPts val="1067"/>
              </a:spcAft>
              <a:buNone/>
              <a:defRPr sz="1600"/>
            </a:lvl3pPr>
            <a:lvl4pPr>
              <a:lnSpc>
                <a:spcPct val="85000"/>
              </a:lnSpc>
              <a:spcAft>
                <a:spcPts val="1067"/>
              </a:spcAft>
              <a:defRPr sz="7333"/>
            </a:lvl4pPr>
            <a:lvl5pPr>
              <a:lnSpc>
                <a:spcPct val="85000"/>
              </a:lnSpc>
              <a:spcAft>
                <a:spcPts val="1067"/>
              </a:spcAft>
              <a:defRPr sz="7333"/>
            </a:lvl5pPr>
          </a:lstStyle>
          <a:p>
            <a:pPr lvl="0"/>
            <a:r>
              <a:rPr lang="fr-FR"/>
              <a:t>Modifiez le texte du masque</a:t>
            </a:r>
          </a:p>
          <a:p>
            <a:pPr lvl="1"/>
            <a:r>
              <a:rPr lang="fr-FR"/>
              <a:t>Deuxième niveau</a:t>
            </a:r>
          </a:p>
        </p:txBody>
      </p:sp>
    </p:spTree>
    <p:extLst>
      <p:ext uri="{BB962C8B-B14F-4D97-AF65-F5344CB8AC3E}">
        <p14:creationId xmlns:p14="http://schemas.microsoft.com/office/powerpoint/2010/main" val="1687641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69" y="1739900"/>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992595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66"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7332810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1739901"/>
            <a:ext cx="11294532" cy="4220633"/>
          </a:xfrm>
        </p:spPr>
        <p:txBody>
          <a:bodyPr/>
          <a:lstStyle>
            <a:lvl1pPr>
              <a:lnSpc>
                <a:spcPct val="85000"/>
              </a:lnSpc>
              <a:spcAft>
                <a:spcPts val="3200"/>
              </a:spcAft>
              <a:defRPr sz="4000" baseline="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itle 1"/>
          <p:cNvSpPr>
            <a:spLocks noGrp="1"/>
          </p:cNvSpPr>
          <p:nvPr>
            <p:ph type="title" hasCustomPrompt="1"/>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140898302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3200"/>
              </a:spcAft>
              <a:defRPr sz="4000" baseline="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7009785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248483060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2753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69" y="452967"/>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indent="-535504">
              <a:lnSpc>
                <a:spcPct val="85000"/>
              </a:lnSpc>
              <a:spcAft>
                <a:spcPts val="0"/>
              </a:spcAft>
              <a:buFont typeface="+mj-lt"/>
              <a:buAutoNum type="arabicPeriod"/>
              <a:defRPr sz="4000">
                <a:latin typeface="Helvetica 75 Bold" panose="020B0804020202020204" pitchFamily="34" charset="0"/>
              </a:defRPr>
            </a:lvl2pPr>
            <a:lvl3pPr marL="0" indent="0">
              <a:lnSpc>
                <a:spcPct val="85000"/>
              </a:lnSpc>
              <a:spcAft>
                <a:spcPts val="1067"/>
              </a:spcAft>
              <a:buFont typeface="+mj-lt"/>
              <a:buNone/>
              <a:defRPr sz="4000"/>
            </a:lvl3pPr>
            <a:lvl4pPr marL="0" indent="0">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1071802"/>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223935" y="5958766"/>
            <a:ext cx="5649816" cy="64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452967" y="5507566"/>
            <a:ext cx="902404" cy="902404"/>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rgbClr val="FF6600"/>
                </a:solidFill>
                <a:effectLst/>
                <a:uLnTx/>
                <a:uFillTx/>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1219170" eaLnBrk="1" fontAlgn="auto" latinLnBrk="0" hangingPunct="1">
                <a:lnSpc>
                  <a:spcPct val="90000"/>
                </a:lnSpc>
                <a:spcBef>
                  <a:spcPts val="0"/>
                </a:spcBef>
                <a:spcAft>
                  <a:spcPts val="160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452968" y="452967"/>
            <a:ext cx="7776633" cy="4614333"/>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a:latin typeface="Helvetica 75 Bold" panose="020B0804020202020204" pitchFamily="34" charset="0"/>
              </a:defRPr>
            </a:lvl2pPr>
          </a:lstStyle>
          <a:p>
            <a:pPr lvl="0"/>
            <a:r>
              <a:rPr lang="fr-FR"/>
              <a:t>Modifiez le texte du masque</a:t>
            </a:r>
          </a:p>
          <a:p>
            <a:pPr lvl="1"/>
            <a:r>
              <a:rPr lang="fr-FR"/>
              <a:t>Deuxième niveau</a:t>
            </a:r>
          </a:p>
        </p:txBody>
      </p:sp>
      <p:sp>
        <p:nvSpPr>
          <p:cNvPr id="3" name="Text Placeholder 2"/>
          <p:cNvSpPr>
            <a:spLocks noGrp="1"/>
          </p:cNvSpPr>
          <p:nvPr>
            <p:ph type="body" sz="quarter" idx="12" hasCustomPrompt="1"/>
          </p:nvPr>
        </p:nvSpPr>
        <p:spPr>
          <a:xfrm>
            <a:off x="8678334" y="452967"/>
            <a:ext cx="3069167" cy="4614333"/>
          </a:xfrm>
        </p:spPr>
        <p:txBody>
          <a:bodyPr tIns="109728"/>
          <a:lstStyle>
            <a:lvl1pPr>
              <a:spcAft>
                <a:spcPts val="3200"/>
              </a:spcAft>
              <a:defRPr baseline="0">
                <a:latin typeface="Helvetica 75 Bold" panose="020B0804020202020204" pitchFamily="34" charset="0"/>
              </a:defRPr>
            </a:lvl1pPr>
            <a:lvl2pPr>
              <a:spcAft>
                <a:spcPts val="3200"/>
              </a:spcAft>
              <a:defRPr>
                <a:latin typeface="Helvetica 75 Bold" panose="020B0804020202020204" pitchFamily="34" charset="0"/>
              </a:defRPr>
            </a:lvl2pPr>
          </a:lstStyle>
          <a:p>
            <a:pPr lvl="0"/>
            <a:r>
              <a:rPr lang="fr-FR"/>
              <a:t>Modifiez le texte du masque</a:t>
            </a:r>
          </a:p>
          <a:p>
            <a:pPr lvl="1"/>
            <a:r>
              <a:rPr lang="fr-FR"/>
              <a:t>Deuxième niveau</a:t>
            </a:r>
          </a:p>
        </p:txBody>
      </p:sp>
    </p:spTree>
    <p:extLst>
      <p:ext uri="{BB962C8B-B14F-4D97-AF65-F5344CB8AC3E}">
        <p14:creationId xmlns:p14="http://schemas.microsoft.com/office/powerpoint/2010/main" val="946003687"/>
      </p:ext>
    </p:extLst>
  </p:cSld>
  <p:clrMapOvr>
    <a:masterClrMapping/>
  </p:clrMapOvr>
  <p:transition spd="med">
    <p:fade/>
  </p:transition>
  <p:hf sldNum="0"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0"/>
              </a:spcAft>
              <a:defRPr sz="4000">
                <a:solidFill>
                  <a:srgbClr val="FF6600"/>
                </a:solidFill>
                <a:latin typeface="Helvetica 75 Bold" panose="020B0804020202020204" pitchFamily="34" charset="0"/>
              </a:defRPr>
            </a:lvl1pPr>
            <a:lvl2pPr marL="535504" marR="0" indent="-535504" algn="l" defTabSz="685783" rtl="0" eaLnBrk="1" fontAlgn="base" latinLnBrk="0" hangingPunct="1">
              <a:lnSpc>
                <a:spcPct val="85000"/>
              </a:lnSpc>
              <a:spcBef>
                <a:spcPct val="0"/>
              </a:spcBef>
              <a:spcAft>
                <a:spcPts val="0"/>
              </a:spcAft>
              <a:buClrTx/>
              <a:buSzTx/>
              <a:buFont typeface="+mj-lt"/>
              <a:buAutoNum type="arabicPeriod"/>
              <a:tabLst/>
              <a:defRPr lang="fr-FR" sz="4000" kern="1200" dirty="0" smtClean="0">
                <a:solidFill>
                  <a:schemeClr val="tx1"/>
                </a:solidFill>
                <a:latin typeface="Helvetica 75 Bold" panose="020B0804020202020204" pitchFamily="34" charset="0"/>
                <a:ea typeface="ＭＳ Ｐゴシック" pitchFamily="34" charset="-128"/>
                <a:cs typeface="+mn-cs"/>
              </a:defRPr>
            </a:lvl2pPr>
            <a:lvl3pPr marL="535504" indent="-535504">
              <a:lnSpc>
                <a:spcPct val="85000"/>
              </a:lnSpc>
              <a:spcAft>
                <a:spcPts val="1067"/>
              </a:spcAft>
              <a:buFont typeface="+mj-lt"/>
              <a:buNone/>
              <a:defRPr sz="4000"/>
            </a:lvl3pPr>
            <a:lvl4pPr marL="535504" indent="-535504">
              <a:lnSpc>
                <a:spcPct val="85000"/>
              </a:lnSpc>
              <a:spcAft>
                <a:spcPts val="1067"/>
              </a:spcAft>
              <a:buFont typeface="+mj-lt"/>
              <a:buNone/>
              <a:defRPr sz="4000"/>
            </a:lvl4pPr>
            <a:lvl5pPr marL="0" indent="0">
              <a:lnSpc>
                <a:spcPct val="85000"/>
              </a:lnSpc>
              <a:spcAft>
                <a:spcPts val="1067"/>
              </a:spcAft>
              <a:buFont typeface="+mj-lt"/>
              <a:buNone/>
              <a:defRPr sz="4000"/>
            </a:lvl5pPr>
          </a:lstStyle>
          <a:p>
            <a:pPr lvl="0"/>
            <a:r>
              <a:rPr lang="fr-FR"/>
              <a:t>Modifiez le texte du masque</a:t>
            </a:r>
          </a:p>
          <a:p>
            <a:pPr lvl="1"/>
            <a:r>
              <a:rPr lang="fr-FR"/>
              <a:t>Deuxième niveau</a:t>
            </a:r>
          </a:p>
          <a:p>
            <a:pPr lvl="1"/>
            <a:r>
              <a:rPr lang="fr-FR"/>
              <a:t>Troisième niveau</a:t>
            </a:r>
          </a:p>
          <a:p>
            <a:pPr marL="535504" lvl="1" indent="-535504" algn="l" defTabSz="685783" rtl="0" eaLnBrk="1" fontAlgn="base" hangingPunct="1">
              <a:lnSpc>
                <a:spcPct val="90000"/>
              </a:lnSpc>
              <a:spcBef>
                <a:spcPct val="0"/>
              </a:spcBef>
              <a:spcAft>
                <a:spcPts val="533"/>
              </a:spcAft>
              <a:buFont typeface="+mj-lt"/>
              <a:buAutoNum type="arabicPeriod"/>
            </a:pPr>
            <a:r>
              <a:rPr lang="fr-FR"/>
              <a:t>Quatrième niveau</a:t>
            </a:r>
          </a:p>
          <a:p>
            <a:pPr marL="535504" marR="0" lvl="1" indent="-535504" algn="l" defTabSz="685783" rtl="0" eaLnBrk="1" fontAlgn="base" latinLnBrk="0" hangingPunct="1">
              <a:lnSpc>
                <a:spcPct val="90000"/>
              </a:lnSpc>
              <a:spcBef>
                <a:spcPct val="0"/>
              </a:spcBef>
              <a:spcAft>
                <a:spcPts val="533"/>
              </a:spcAft>
              <a:buClrTx/>
              <a:buSzTx/>
              <a:buFont typeface="+mj-lt"/>
              <a:buAutoNum type="arabicPeriod"/>
              <a:tabLst/>
              <a:defRPr/>
            </a:pPr>
            <a:r>
              <a:rPr lang="fr-FR"/>
              <a:t>Cinquième niveau</a:t>
            </a:r>
          </a:p>
          <a:p>
            <a:pPr marL="535504" lvl="1" indent="-535504" algn="l" defTabSz="685783" rtl="0" eaLnBrk="1" fontAlgn="base" hangingPunct="1">
              <a:lnSpc>
                <a:spcPct val="90000"/>
              </a:lnSpc>
              <a:spcBef>
                <a:spcPct val="0"/>
              </a:spcBef>
              <a:spcAft>
                <a:spcPts val="533"/>
              </a:spcAft>
              <a:buFont typeface="+mj-lt"/>
              <a:buAutoNum type="arabicPeriod"/>
            </a:pPr>
            <a:endParaRPr lang="fr-FR"/>
          </a:p>
        </p:txBody>
      </p:sp>
    </p:spTree>
    <p:extLst>
      <p:ext uri="{BB962C8B-B14F-4D97-AF65-F5344CB8AC3E}">
        <p14:creationId xmlns:p14="http://schemas.microsoft.com/office/powerpoint/2010/main" val="3688331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sz="1867">
                <a:latin typeface="Helvetica 75 Bold" panose="020B0804020202020204" pitchFamily="34" charset="0"/>
              </a:defRPr>
            </a:lvl2pPr>
            <a:lvl3pPr marL="0" indent="0">
              <a:lnSpc>
                <a:spcPct val="85000"/>
              </a:lnSpc>
              <a:spcAft>
                <a:spcPts val="1067"/>
              </a:spcAft>
              <a:buNone/>
              <a:defRPr sz="1600"/>
            </a:lvl3pPr>
            <a:lvl4pPr>
              <a:lnSpc>
                <a:spcPct val="85000"/>
              </a:lnSpc>
              <a:spcAft>
                <a:spcPts val="1067"/>
              </a:spcAft>
              <a:defRPr sz="7333"/>
            </a:lvl4pPr>
            <a:lvl5pPr>
              <a:lnSpc>
                <a:spcPct val="85000"/>
              </a:lnSpc>
              <a:spcAft>
                <a:spcPts val="1067"/>
              </a:spcAft>
              <a:defRPr sz="7333"/>
            </a:lvl5pPr>
          </a:lstStyle>
          <a:p>
            <a:pPr lvl="0"/>
            <a:r>
              <a:rPr lang="fr-FR"/>
              <a:t>Modifiez le texte du masque</a:t>
            </a:r>
          </a:p>
          <a:p>
            <a:pPr lvl="1"/>
            <a:r>
              <a:rPr lang="fr-FR"/>
              <a:t>Deuxième niveau</a:t>
            </a:r>
          </a:p>
        </p:txBody>
      </p:sp>
    </p:spTree>
    <p:extLst>
      <p:ext uri="{BB962C8B-B14F-4D97-AF65-F5344CB8AC3E}">
        <p14:creationId xmlns:p14="http://schemas.microsoft.com/office/powerpoint/2010/main" val="174977996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7"/>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69" y="1739900"/>
            <a:ext cx="11294532" cy="4220633"/>
          </a:xfrm>
        </p:spPr>
        <p:txBody>
          <a:bodyPr/>
          <a:lstStyle>
            <a:lvl1pPr>
              <a:lnSpc>
                <a:spcPct val="90000"/>
              </a:lnSpc>
              <a:spcAft>
                <a:spcPts val="1067"/>
              </a:spcAft>
              <a:defRPr sz="1867" baseline="0">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933626995"/>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
        <p:nvSpPr>
          <p:cNvPr id="3" name="Content Placeholder 2"/>
          <p:cNvSpPr>
            <a:spLocks noGrp="1"/>
          </p:cNvSpPr>
          <p:nvPr>
            <p:ph idx="1" hasCustomPrompt="1"/>
          </p:nvPr>
        </p:nvSpPr>
        <p:spPr>
          <a:xfrm>
            <a:off x="452966"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2"/>
          <p:cNvSpPr>
            <a:spLocks noGrp="1"/>
          </p:cNvSpPr>
          <p:nvPr>
            <p:ph idx="10" hasCustomPrompt="1"/>
          </p:nvPr>
        </p:nvSpPr>
        <p:spPr>
          <a:xfrm>
            <a:off x="6318252" y="1739900"/>
            <a:ext cx="5420785" cy="4220632"/>
          </a:xfrm>
        </p:spPr>
        <p:txBody>
          <a:bodyPr/>
          <a:lstStyle>
            <a:lvl1pPr>
              <a:lnSpc>
                <a:spcPct val="90000"/>
              </a:lnSpc>
              <a:spcAft>
                <a:spcPts val="1067"/>
              </a:spcAft>
              <a:defRPr baseline="0">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859088099"/>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1739901"/>
            <a:ext cx="11294532" cy="4220633"/>
          </a:xfrm>
        </p:spPr>
        <p:txBody>
          <a:bodyPr/>
          <a:lstStyle>
            <a:lvl1pPr>
              <a:lnSpc>
                <a:spcPct val="85000"/>
              </a:lnSpc>
              <a:spcAft>
                <a:spcPts val="3200"/>
              </a:spcAft>
              <a:defRPr sz="4000" baseline="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itle 1"/>
          <p:cNvSpPr>
            <a:spLocks noGrp="1"/>
          </p:cNvSpPr>
          <p:nvPr>
            <p:ph type="title" hasCustomPrompt="1"/>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410442576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2969" y="452967"/>
            <a:ext cx="11294532" cy="5507567"/>
          </a:xfrm>
        </p:spPr>
        <p:txBody>
          <a:bodyPr/>
          <a:lstStyle>
            <a:lvl1pPr>
              <a:lnSpc>
                <a:spcPct val="85000"/>
              </a:lnSpc>
              <a:spcAft>
                <a:spcPts val="3200"/>
              </a:spcAft>
              <a:defRPr sz="4000" baseline="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fr-FR"/>
              <a:t>Modifiez le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3389995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a:t>Modifiez le titre</a:t>
            </a:r>
            <a:endParaRPr lang="en-US"/>
          </a:p>
        </p:txBody>
      </p:sp>
    </p:spTree>
    <p:extLst>
      <p:ext uri="{BB962C8B-B14F-4D97-AF65-F5344CB8AC3E}">
        <p14:creationId xmlns:p14="http://schemas.microsoft.com/office/powerpoint/2010/main" val="332750036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541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7601" y="1574800"/>
            <a:ext cx="5290740" cy="4493683"/>
          </a:xfrm>
        </p:spPr>
        <p:txBody>
          <a:bodyPr>
            <a:normAutofit/>
          </a:bodyPr>
          <a:lstStyle>
            <a:lvl1pPr>
              <a:defRPr sz="1867" baseline="0"/>
            </a:lvl1pPr>
            <a:lvl2pPr>
              <a:defRPr sz="1867" baseline="0">
                <a:solidFill>
                  <a:schemeClr val="tx1"/>
                </a:solidFill>
              </a:defRPr>
            </a:lvl2pPr>
            <a:lvl3pPr>
              <a:defRPr sz="1867" baseline="0">
                <a:solidFill>
                  <a:schemeClr val="tx1"/>
                </a:solidFill>
              </a:defRPr>
            </a:lvl3pPr>
            <a:lvl4pPr>
              <a:defRPr sz="1867" baseline="0">
                <a:solidFill>
                  <a:schemeClr val="tx1"/>
                </a:solidFill>
              </a:defRPr>
            </a:lvl4pPr>
            <a:lvl5pPr>
              <a:defRPr sz="1867" baseline="0">
                <a:solidFill>
                  <a:schemeClr val="tx1"/>
                </a:solidFill>
              </a:defRPr>
            </a:lvl5pPr>
            <a:lvl6pPr>
              <a:defRPr sz="1867"/>
            </a:lvl6pPr>
            <a:lvl7pPr>
              <a:defRPr sz="2400"/>
            </a:lvl7pPr>
            <a:lvl8pPr>
              <a:defRPr sz="2400"/>
            </a:lvl8pPr>
            <a:lvl9pPr>
              <a:defRPr sz="24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a:p>
            <a:pPr lvl="5"/>
            <a:r>
              <a:rPr lang="en-US"/>
              <a:t>Sixth level</a:t>
            </a:r>
            <a:endParaRPr lang="en-GB"/>
          </a:p>
        </p:txBody>
      </p:sp>
      <p:sp>
        <p:nvSpPr>
          <p:cNvPr id="4" name="Content Placeholder 3"/>
          <p:cNvSpPr>
            <a:spLocks noGrp="1"/>
          </p:cNvSpPr>
          <p:nvPr>
            <p:ph sz="half" idx="2" hasCustomPrompt="1"/>
          </p:nvPr>
        </p:nvSpPr>
        <p:spPr>
          <a:xfrm>
            <a:off x="6486393" y="1574800"/>
            <a:ext cx="5286507" cy="4493683"/>
          </a:xfrm>
        </p:spPr>
        <p:txBody>
          <a:bodyPr>
            <a:normAutofit/>
          </a:bodyPr>
          <a:lstStyle>
            <a:lvl1pPr>
              <a:defRPr sz="1867"/>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vl6pPr>
              <a:defRPr sz="1867"/>
            </a:lvl6pPr>
            <a:lvl7pPr>
              <a:defRPr sz="2400"/>
            </a:lvl7pPr>
            <a:lvl8pPr>
              <a:defRPr sz="2400"/>
            </a:lvl8pPr>
            <a:lvl9pPr>
              <a:defRPr sz="24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a:p>
            <a:pPr lvl="5"/>
            <a:r>
              <a:rPr lang="en-US"/>
              <a:t>Sixth level</a:t>
            </a:r>
            <a:endParaRPr lang="en-GB"/>
          </a:p>
        </p:txBody>
      </p:sp>
      <p:sp>
        <p:nvSpPr>
          <p:cNvPr id="7" name="Title 6"/>
          <p:cNvSpPr>
            <a:spLocks noGrp="1"/>
          </p:cNvSpPr>
          <p:nvPr>
            <p:ph type="title" hasCustomPrompt="1"/>
          </p:nvPr>
        </p:nvSpPr>
        <p:spPr>
          <a:xfrm>
            <a:off x="417599" y="357717"/>
            <a:ext cx="11355300" cy="988483"/>
          </a:xfrm>
        </p:spPr>
        <p:txBody>
          <a:bodyPr/>
          <a:lstStyle>
            <a:lvl1pPr>
              <a:defRPr/>
            </a:lvl1pPr>
          </a:lstStyle>
          <a:p>
            <a:r>
              <a:rPr lang="en-US"/>
              <a:t>Click to edit title</a:t>
            </a:r>
            <a:endParaRPr lang="en-GB"/>
          </a:p>
        </p:txBody>
      </p:sp>
      <p:sp>
        <p:nvSpPr>
          <p:cNvPr id="6" name="TextBox 5"/>
          <p:cNvSpPr txBox="1"/>
          <p:nvPr userDrawn="1"/>
        </p:nvSpPr>
        <p:spPr>
          <a:xfrm>
            <a:off x="826061" y="6332195"/>
            <a:ext cx="65" cy="164212"/>
          </a:xfrm>
          <a:prstGeom prst="rect">
            <a:avLst/>
          </a:prstGeom>
          <a:noFill/>
        </p:spPr>
        <p:txBody>
          <a:bodyPr wrap="none" lIns="0" tIns="0" rIns="0" bIns="0" rtlCol="0">
            <a:spAutoFit/>
          </a:bodyPr>
          <a:lstStyle/>
          <a:p>
            <a:endParaRPr kumimoji="0" lang="en-GB" sz="1067"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17671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69" y="452967"/>
            <a:ext cx="11294532" cy="5507567"/>
          </a:xfrm>
        </p:spPr>
        <p:txBody>
          <a:bodyPr/>
          <a:lstStyle>
            <a:lvl1pPr>
              <a:lnSpc>
                <a:spcPct val="85000"/>
              </a:lnSpc>
              <a:spcAft>
                <a:spcPts val="4267"/>
              </a:spcAft>
              <a:defRPr sz="7333">
                <a:solidFill>
                  <a:schemeClr val="tx1"/>
                </a:solidFill>
                <a:latin typeface="Helvetica 75 Bold" panose="020B0804020202020204" pitchFamily="34" charset="0"/>
              </a:defRPr>
            </a:lvl1pPr>
            <a:lvl2pPr>
              <a:lnSpc>
                <a:spcPct val="90000"/>
              </a:lnSpc>
              <a:spcAft>
                <a:spcPts val="3200"/>
              </a:spcAft>
              <a:defRPr sz="1867">
                <a:latin typeface="Helvetica 75 Bold" panose="020B0804020202020204" pitchFamily="34" charset="0"/>
              </a:defRPr>
            </a:lvl2pPr>
            <a:lvl3pPr marL="0" indent="0">
              <a:lnSpc>
                <a:spcPct val="85000"/>
              </a:lnSpc>
              <a:spcAft>
                <a:spcPts val="1067"/>
              </a:spcAft>
              <a:buNone/>
              <a:defRPr sz="1600"/>
            </a:lvl3pPr>
            <a:lvl4pPr>
              <a:lnSpc>
                <a:spcPct val="85000"/>
              </a:lnSpc>
              <a:spcAft>
                <a:spcPts val="1067"/>
              </a:spcAft>
              <a:defRPr sz="7333"/>
            </a:lvl4pPr>
            <a:lvl5pPr>
              <a:lnSpc>
                <a:spcPct val="85000"/>
              </a:lnSpc>
              <a:spcAft>
                <a:spcPts val="1067"/>
              </a:spcAft>
              <a:defRPr sz="7333"/>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266136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Click to edit title</a:t>
            </a:r>
            <a:endParaRPr lang="en-GB"/>
          </a:p>
        </p:txBody>
      </p:sp>
      <p:sp>
        <p:nvSpPr>
          <p:cNvPr id="5" name="TextBox 4"/>
          <p:cNvSpPr txBox="1"/>
          <p:nvPr userDrawn="1"/>
        </p:nvSpPr>
        <p:spPr>
          <a:xfrm>
            <a:off x="826061" y="6332195"/>
            <a:ext cx="65" cy="164212"/>
          </a:xfrm>
          <a:prstGeom prst="rect">
            <a:avLst/>
          </a:prstGeom>
          <a:noFill/>
        </p:spPr>
        <p:txBody>
          <a:bodyPr wrap="none" lIns="0" tIns="0" rIns="0" bIns="0" rtlCol="0">
            <a:spAutoFit/>
          </a:bodyPr>
          <a:lstStyle/>
          <a:p>
            <a:endParaRPr kumimoji="0" lang="en-GB" sz="1067"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3784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452967" y="452967"/>
            <a:ext cx="11294533" cy="831851"/>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en-US"/>
              <a:t>Click to edit Master title style</a:t>
            </a:r>
          </a:p>
        </p:txBody>
      </p:sp>
      <p:sp>
        <p:nvSpPr>
          <p:cNvPr id="3" name="Content Placeholder 2"/>
          <p:cNvSpPr>
            <a:spLocks noGrp="1"/>
          </p:cNvSpPr>
          <p:nvPr>
            <p:ph idx="1"/>
          </p:nvPr>
        </p:nvSpPr>
        <p:spPr>
          <a:xfrm>
            <a:off x="452969" y="1739900"/>
            <a:ext cx="11294532" cy="4220633"/>
          </a:xfrm>
        </p:spPr>
        <p:txBody>
          <a:bodyPr/>
          <a:lstStyle>
            <a:lvl1pPr>
              <a:lnSpc>
                <a:spcPct val="90000"/>
              </a:lnSpc>
              <a:spcAft>
                <a:spcPts val="1067"/>
              </a:spcAft>
              <a:defRPr sz="1867">
                <a:solidFill>
                  <a:srgbClr val="FF6600"/>
                </a:solidFill>
                <a:latin typeface="Helvetica 75 Bold" panose="020B0804020202020204" pitchFamily="34" charset="0"/>
              </a:defRPr>
            </a:lvl1pPr>
            <a:lvl2pPr>
              <a:lnSpc>
                <a:spcPct val="90000"/>
              </a:lnSpc>
              <a:spcAft>
                <a:spcPts val="1067"/>
              </a:spcAft>
              <a:defRPr sz="1867">
                <a:latin typeface="Helvetica 75 Bold" panose="020B0804020202020204" pitchFamily="34" charset="0"/>
              </a:defRPr>
            </a:lvl2pPr>
            <a:lvl3pPr>
              <a:lnSpc>
                <a:spcPct val="90000"/>
              </a:lnSpc>
              <a:spcAft>
                <a:spcPts val="1067"/>
              </a:spcAft>
              <a:defRPr sz="1867">
                <a:latin typeface="Helvetica 75 Bold" panose="020B0804020202020204" pitchFamily="34" charset="0"/>
              </a:defRPr>
            </a:lvl3pPr>
            <a:lvl4pPr>
              <a:lnSpc>
                <a:spcPct val="90000"/>
              </a:lnSpc>
              <a:spcAft>
                <a:spcPts val="1067"/>
              </a:spcAft>
              <a:defRPr sz="1867">
                <a:latin typeface="Helvetica 75 Bold" panose="020B0804020202020204" pitchFamily="34" charset="0"/>
              </a:defRPr>
            </a:lvl4pPr>
            <a:lvl5pPr>
              <a:lnSpc>
                <a:spcPct val="90000"/>
              </a:lnSpc>
              <a:spcAft>
                <a:spcPts val="1067"/>
              </a:spcAft>
              <a:defRPr sz="1867">
                <a:latin typeface="Helvetica 75 Bold" panose="020B08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79558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en-US"/>
              <a:t>Click to edit Master title style</a:t>
            </a:r>
          </a:p>
        </p:txBody>
      </p:sp>
      <p:sp>
        <p:nvSpPr>
          <p:cNvPr id="3" name="Content Placeholder 2"/>
          <p:cNvSpPr>
            <a:spLocks noGrp="1"/>
          </p:cNvSpPr>
          <p:nvPr>
            <p:ph idx="1"/>
          </p:nvPr>
        </p:nvSpPr>
        <p:spPr>
          <a:xfrm>
            <a:off x="452966" y="1739900"/>
            <a:ext cx="5420785" cy="4220632"/>
          </a:xfrm>
        </p:spPr>
        <p:txBody>
          <a:bodyPr/>
          <a:lstStyle>
            <a:lvl1pPr>
              <a:lnSpc>
                <a:spcPct val="90000"/>
              </a:lnSpc>
              <a:spcAft>
                <a:spcPts val="1067"/>
              </a:spcAft>
              <a:defRPr>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8252" y="1739900"/>
            <a:ext cx="5420785" cy="4220632"/>
          </a:xfrm>
        </p:spPr>
        <p:txBody>
          <a:bodyPr/>
          <a:lstStyle>
            <a:lvl1pPr>
              <a:lnSpc>
                <a:spcPct val="90000"/>
              </a:lnSpc>
              <a:spcAft>
                <a:spcPts val="1067"/>
              </a:spcAft>
              <a:defRPr>
                <a:solidFill>
                  <a:srgbClr val="FF6600"/>
                </a:solidFill>
                <a:latin typeface="Helvetica 75 Bold" panose="020B0804020202020204" pitchFamily="34" charset="0"/>
              </a:defRPr>
            </a:lvl1pPr>
            <a:lvl2pPr>
              <a:lnSpc>
                <a:spcPct val="90000"/>
              </a:lnSpc>
              <a:spcAft>
                <a:spcPts val="1067"/>
              </a:spcAft>
              <a:defRPr>
                <a:latin typeface="Helvetica 75 Bold" panose="020B0804020202020204" pitchFamily="34" charset="0"/>
              </a:defRPr>
            </a:lvl2pPr>
            <a:lvl3pPr>
              <a:lnSpc>
                <a:spcPct val="90000"/>
              </a:lnSpc>
              <a:spcAft>
                <a:spcPts val="1067"/>
              </a:spcAft>
              <a:defRPr>
                <a:latin typeface="Helvetica 75 Bold" panose="020B0804020202020204" pitchFamily="34" charset="0"/>
              </a:defRPr>
            </a:lvl3pPr>
            <a:lvl4pPr>
              <a:lnSpc>
                <a:spcPct val="90000"/>
              </a:lnSpc>
              <a:spcAft>
                <a:spcPts val="1067"/>
              </a:spcAft>
              <a:defRPr>
                <a:latin typeface="Helvetica 75 Bold" panose="020B0804020202020204" pitchFamily="34" charset="0"/>
              </a:defRPr>
            </a:lvl4pPr>
            <a:lvl5pPr>
              <a:lnSpc>
                <a:spcPct val="90000"/>
              </a:lnSpc>
              <a:spcAft>
                <a:spcPts val="1067"/>
              </a:spcAft>
              <a:defRPr>
                <a:latin typeface="Helvetica 75 Bold" panose="020B08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289203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i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69" y="1739901"/>
            <a:ext cx="11294532" cy="4220633"/>
          </a:xfrm>
        </p:spPr>
        <p:txBody>
          <a:bodyPr/>
          <a:lstStyle>
            <a:lvl1pPr>
              <a:lnSpc>
                <a:spcPct val="85000"/>
              </a:lnSpc>
              <a:spcAft>
                <a:spcPts val="3200"/>
              </a:spcAft>
              <a:defRPr sz="400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52967" y="452966"/>
            <a:ext cx="11294533" cy="831852"/>
          </a:xfrm>
        </p:spPr>
        <p:txBody>
          <a:bodyPr/>
          <a:lstStyle>
            <a:lvl1pPr>
              <a:lnSpc>
                <a:spcPct val="90000"/>
              </a:lnSpc>
              <a:spcAft>
                <a:spcPts val="0"/>
              </a:spcAft>
              <a:defRPr sz="2667">
                <a:solidFill>
                  <a:srgbClr val="FF6600"/>
                </a:solidFill>
                <a:latin typeface="Helvetica 75 Bold" panose="020B0804020202020204" pitchFamily="34" charset="0"/>
              </a:defRPr>
            </a:lvl1pPr>
          </a:lstStyle>
          <a:p>
            <a:r>
              <a:rPr lang="en-US"/>
              <a:t>Click to edit Master title style</a:t>
            </a:r>
          </a:p>
        </p:txBody>
      </p:sp>
    </p:spTree>
    <p:extLst>
      <p:ext uri="{BB962C8B-B14F-4D97-AF65-F5344CB8AC3E}">
        <p14:creationId xmlns:p14="http://schemas.microsoft.com/office/powerpoint/2010/main" val="292491502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69" y="452967"/>
            <a:ext cx="11294532" cy="5507567"/>
          </a:xfrm>
        </p:spPr>
        <p:txBody>
          <a:bodyPr/>
          <a:lstStyle>
            <a:lvl1pPr>
              <a:lnSpc>
                <a:spcPct val="85000"/>
              </a:lnSpc>
              <a:spcAft>
                <a:spcPts val="3200"/>
              </a:spcAft>
              <a:defRPr sz="4000">
                <a:solidFill>
                  <a:schemeClr val="tx1"/>
                </a:solidFill>
                <a:latin typeface="Helvetica 75 Bold" panose="020B0804020202020204" pitchFamily="34" charset="0"/>
              </a:defRPr>
            </a:lvl1pPr>
            <a:lvl2pPr>
              <a:lnSpc>
                <a:spcPct val="90000"/>
              </a:lnSpc>
              <a:spcAft>
                <a:spcPts val="1067"/>
              </a:spcAft>
              <a:defRPr sz="1867">
                <a:solidFill>
                  <a:schemeClr val="tx1"/>
                </a:solidFill>
                <a:latin typeface="Helvetica 75 Bold" panose="020B0804020202020204" pitchFamily="34" charset="0"/>
              </a:defRPr>
            </a:lvl2pPr>
            <a:lvl3pPr>
              <a:lnSpc>
                <a:spcPct val="90000"/>
              </a:lnSpc>
              <a:spcAft>
                <a:spcPts val="1067"/>
              </a:spcAft>
              <a:defRPr sz="1867">
                <a:solidFill>
                  <a:schemeClr val="tx1"/>
                </a:solidFill>
                <a:latin typeface="Helvetica 75 Bold" panose="020B0804020202020204" pitchFamily="34" charset="0"/>
              </a:defRPr>
            </a:lvl3pPr>
            <a:lvl4pPr>
              <a:lnSpc>
                <a:spcPct val="90000"/>
              </a:lnSpc>
              <a:spcAft>
                <a:spcPts val="1067"/>
              </a:spcAft>
              <a:defRPr sz="1867">
                <a:solidFill>
                  <a:schemeClr val="tx1"/>
                </a:solidFill>
                <a:latin typeface="Helvetica 75 Bold" panose="020B0804020202020204" pitchFamily="34" charset="0"/>
              </a:defRPr>
            </a:lvl4pPr>
            <a:lvl5pPr>
              <a:lnSpc>
                <a:spcPct val="90000"/>
              </a:lnSpc>
              <a:spcAft>
                <a:spcPts val="1067"/>
              </a:spcAft>
              <a:defRPr sz="1867">
                <a:solidFill>
                  <a:schemeClr val="tx1"/>
                </a:solidFill>
                <a:latin typeface="Helvetica 75 Bold" panose="020B08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65008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en-US"/>
              <a:t>Click to edit Master title style</a:t>
            </a:r>
          </a:p>
        </p:txBody>
      </p:sp>
    </p:spTree>
    <p:extLst>
      <p:ext uri="{BB962C8B-B14F-4D97-AF65-F5344CB8AC3E}">
        <p14:creationId xmlns:p14="http://schemas.microsoft.com/office/powerpoint/2010/main" val="572407834"/>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1265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6"/>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1" name="Text Placeholder 2"/>
          <p:cNvSpPr>
            <a:spLocks noGrp="1"/>
          </p:cNvSpPr>
          <p:nvPr>
            <p:ph type="body" idx="1"/>
          </p:nvPr>
        </p:nvSpPr>
        <p:spPr bwMode="auto">
          <a:xfrm>
            <a:off x="448734"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5" name="Text Placeholder 10"/>
          <p:cNvSpPr txBox="1">
            <a:spLocks/>
          </p:cNvSpPr>
          <p:nvPr/>
        </p:nvSpPr>
        <p:spPr>
          <a:xfrm>
            <a:off x="448733" y="5962651"/>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600"/>
              </a:spcAft>
              <a:buClr>
                <a:srgbClr val="FFFFFF"/>
              </a:buClr>
              <a:defRPr/>
            </a:pPr>
            <a:fld id="{8702007A-2642-4DC4-A457-FD791426C840}" type="slidenum">
              <a:rPr lang="en-GB" sz="1067">
                <a:solidFill>
                  <a:srgbClr val="FFFFFF"/>
                </a:solidFill>
                <a:latin typeface="Helvetica 75 Bold" panose="020B0804020202020204" pitchFamily="34" charset="0"/>
              </a:rPr>
              <a:pPr>
                <a:lnSpc>
                  <a:spcPct val="85000"/>
                </a:lnSpc>
                <a:spcAft>
                  <a:spcPts val="1600"/>
                </a:spcAft>
                <a:buClr>
                  <a:srgbClr val="FFFFFF"/>
                </a:buClr>
                <a:defRPr/>
              </a:pPr>
              <a:t>‹N°›</a:t>
            </a:fld>
            <a:endParaRPr lang="en-GB" sz="1067">
              <a:solidFill>
                <a:srgbClr val="FFFFFF"/>
              </a:solidFill>
              <a:latin typeface="Helvetica 75 Bold" panose="020B0804020202020204" pitchFamily="34" charset="0"/>
            </a:endParaRPr>
          </a:p>
        </p:txBody>
      </p:sp>
      <p:sp>
        <p:nvSpPr>
          <p:cNvPr id="3" name="MSIPCMContentMarking" descr="{&quot;HashCode&quot;:6032642,&quot;Placement&quot;:&quot;Footer&quot;,&quot;Top&quot;:522.0343,&quot;Left&quot;:440.845978,&quot;SlideWidth&quot;:960,&quot;SlideHeight&quot;:540}">
            <a:extLst>
              <a:ext uri="{FF2B5EF4-FFF2-40B4-BE49-F238E27FC236}">
                <a16:creationId xmlns:a16="http://schemas.microsoft.com/office/drawing/2014/main" id="{20371393-81B8-474D-8D88-9AC126D455A7}"/>
              </a:ext>
            </a:extLst>
          </p:cNvPr>
          <p:cNvSpPr txBox="1"/>
          <p:nvPr userDrawn="1"/>
        </p:nvSpPr>
        <p:spPr>
          <a:xfrm>
            <a:off x="5598744" y="6629836"/>
            <a:ext cx="994512" cy="228163"/>
          </a:xfrm>
          <a:prstGeom prst="rect">
            <a:avLst/>
          </a:prstGeom>
          <a:noFill/>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Restricted</a:t>
            </a:r>
          </a:p>
        </p:txBody>
      </p:sp>
    </p:spTree>
    <p:extLst>
      <p:ext uri="{BB962C8B-B14F-4D97-AF65-F5344CB8AC3E}">
        <p14:creationId xmlns:p14="http://schemas.microsoft.com/office/powerpoint/2010/main" val="1999856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92" r:id="rId10"/>
  </p:sldLayoutIdLst>
  <p:transition spd="med">
    <p:fade/>
  </p:transition>
  <p:hf sldNum="0" hdr="0" ftr="0" dt="0"/>
  <p:txStyles>
    <p:titleStyle>
      <a:lvl1pPr algn="l" defTabSz="685783" rtl="0" fontAlgn="base">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fontAlgn="base">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6"/>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4"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448733" y="5962651"/>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600"/>
              </a:spcAft>
              <a:buClr>
                <a:srgbClr val="FFFFFF"/>
              </a:buClr>
              <a:defRPr/>
            </a:pPr>
            <a:fld id="{8702007A-2642-4DC4-A457-FD791426C840}" type="slidenum">
              <a:rPr lang="en-GB" sz="1067">
                <a:solidFill>
                  <a:srgbClr val="000000"/>
                </a:solidFill>
                <a:latin typeface="Helvetica 75 Bold" panose="020B0804020202020204" pitchFamily="34" charset="0"/>
              </a:rPr>
              <a:pPr>
                <a:lnSpc>
                  <a:spcPct val="85000"/>
                </a:lnSpc>
                <a:spcAft>
                  <a:spcPts val="1600"/>
                </a:spcAft>
                <a:buClr>
                  <a:srgbClr val="FFFFFF"/>
                </a:buClr>
                <a:defRPr/>
              </a:pPr>
              <a:t>‹N°›</a:t>
            </a:fld>
            <a:endParaRPr lang="en-GB" sz="1067">
              <a:solidFill>
                <a:srgbClr val="000000"/>
              </a:solidFill>
              <a:latin typeface="Helvetica 75 Bold" panose="020B0804020202020204" pitchFamily="34" charset="0"/>
            </a:endParaRPr>
          </a:p>
        </p:txBody>
      </p:sp>
      <p:sp>
        <p:nvSpPr>
          <p:cNvPr id="3" name="MSIPCMContentMarking" descr="{&quot;HashCode&quot;:6032642,&quot;Placement&quot;:&quot;Footer&quot;,&quot;Top&quot;:522.0343,&quot;Left&quot;:440.845978,&quot;SlideWidth&quot;:960,&quot;SlideHeight&quot;:540}">
            <a:extLst>
              <a:ext uri="{FF2B5EF4-FFF2-40B4-BE49-F238E27FC236}">
                <a16:creationId xmlns:a16="http://schemas.microsoft.com/office/drawing/2014/main" id="{5F3ECF7A-5CB4-4906-8FEA-AD09A00FE51F}"/>
              </a:ext>
            </a:extLst>
          </p:cNvPr>
          <p:cNvSpPr txBox="1"/>
          <p:nvPr userDrawn="1"/>
        </p:nvSpPr>
        <p:spPr>
          <a:xfrm>
            <a:off x="5598744" y="6629836"/>
            <a:ext cx="994512" cy="228163"/>
          </a:xfrm>
          <a:prstGeom prst="rect">
            <a:avLst/>
          </a:prstGeom>
          <a:noFill/>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Restricted</a:t>
            </a:r>
          </a:p>
        </p:txBody>
      </p:sp>
    </p:spTree>
    <p:extLst>
      <p:ext uri="{BB962C8B-B14F-4D97-AF65-F5344CB8AC3E}">
        <p14:creationId xmlns:p14="http://schemas.microsoft.com/office/powerpoint/2010/main" val="3066356451"/>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spd="med">
    <p:fade/>
  </p:transition>
  <p:hf sldNum="0" hdr="0" ftr="0" dt="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2967" y="452966"/>
            <a:ext cx="11294533" cy="8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a:t>Cliquez ici pour saisir le titre principal</a:t>
            </a:r>
          </a:p>
        </p:txBody>
      </p:sp>
      <p:sp>
        <p:nvSpPr>
          <p:cNvPr id="2051" name="Text Placeholder 2"/>
          <p:cNvSpPr>
            <a:spLocks noGrp="1"/>
          </p:cNvSpPr>
          <p:nvPr>
            <p:ph type="body" idx="1"/>
          </p:nvPr>
        </p:nvSpPr>
        <p:spPr bwMode="auto">
          <a:xfrm>
            <a:off x="448734" y="1739180"/>
            <a:ext cx="11298767" cy="421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p:cNvSpPr txBox="1">
            <a:spLocks/>
          </p:cNvSpPr>
          <p:nvPr/>
        </p:nvSpPr>
        <p:spPr>
          <a:xfrm>
            <a:off x="448733" y="5962651"/>
            <a:ext cx="366680" cy="446615"/>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fld id="{8702007A-2642-4DC4-A457-FD791426C840}" type="slidenum">
              <a:rPr kumimoji="0" lang="en-GB" sz="1067"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t>‹N°›</a:t>
            </a:fld>
            <a:endParaRPr kumimoji="0" lang="en-GB" sz="1067"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
        <p:nvSpPr>
          <p:cNvPr id="5" name="Text Placeholder 10"/>
          <p:cNvSpPr txBox="1">
            <a:spLocks/>
          </p:cNvSpPr>
          <p:nvPr/>
        </p:nvSpPr>
        <p:spPr>
          <a:xfrm>
            <a:off x="874975" y="5956300"/>
            <a:ext cx="10868293" cy="452968"/>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70" rtl="0" eaLnBrk="1" fontAlgn="base" latinLnBrk="0" hangingPunct="1">
              <a:lnSpc>
                <a:spcPct val="85000"/>
              </a:lnSpc>
              <a:spcBef>
                <a:spcPct val="0"/>
              </a:spcBef>
              <a:spcAft>
                <a:spcPts val="1600"/>
              </a:spcAft>
              <a:buClr>
                <a:srgbClr val="FFFFFF"/>
              </a:buClr>
              <a:buSzTx/>
              <a:buFont typeface="Helvetica 75" panose="020B0804020202020204" pitchFamily="34" charset="0"/>
              <a:buNone/>
              <a:tabLst/>
              <a:defRPr/>
            </a:pPr>
            <a:r>
              <a:rPr kumimoji="0" lang="en-GB" sz="1067" b="0" i="0" u="none" strike="noStrike" kern="1200" cap="none" spc="0" normalizeH="0" baseline="0" noProof="0">
                <a:ln>
                  <a:noFill/>
                </a:ln>
                <a:solidFill>
                  <a:srgbClr val="FF6600"/>
                </a:solidFill>
                <a:effectLst/>
                <a:uLnTx/>
                <a:uFillTx/>
                <a:latin typeface="Helvetica 75 Bold" panose="020B0804020202020204" pitchFamily="34" charset="0"/>
                <a:ea typeface="+mn-ea"/>
                <a:cs typeface="+mn-cs"/>
              </a:rPr>
              <a:t>Interne Orange</a:t>
            </a:r>
          </a:p>
        </p:txBody>
      </p:sp>
      <p:sp>
        <p:nvSpPr>
          <p:cNvPr id="3" name="MSIPCMContentMarking" descr="{&quot;HashCode&quot;:6032642,&quot;Placement&quot;:&quot;Footer&quot;,&quot;Top&quot;:522.0343,&quot;Left&quot;:440.845978,&quot;SlideWidth&quot;:960,&quot;SlideHeight&quot;:540}">
            <a:extLst>
              <a:ext uri="{FF2B5EF4-FFF2-40B4-BE49-F238E27FC236}">
                <a16:creationId xmlns:a16="http://schemas.microsoft.com/office/drawing/2014/main" id="{99993C2F-A25E-4146-A367-D5EAB158BE44}"/>
              </a:ext>
            </a:extLst>
          </p:cNvPr>
          <p:cNvSpPr txBox="1"/>
          <p:nvPr userDrawn="1"/>
        </p:nvSpPr>
        <p:spPr>
          <a:xfrm>
            <a:off x="5598744" y="6629836"/>
            <a:ext cx="994512" cy="228163"/>
          </a:xfrm>
          <a:prstGeom prst="rect">
            <a:avLst/>
          </a:prstGeom>
          <a:noFill/>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Restricted</a:t>
            </a:r>
          </a:p>
        </p:txBody>
      </p:sp>
    </p:spTree>
    <p:extLst>
      <p:ext uri="{BB962C8B-B14F-4D97-AF65-F5344CB8AC3E}">
        <p14:creationId xmlns:p14="http://schemas.microsoft.com/office/powerpoint/2010/main" val="377621383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spd="med">
    <p:fade/>
  </p:transition>
  <p:hf hdr="0"/>
  <p:txStyles>
    <p:titleStyle>
      <a:lvl1pPr algn="l" defTabSz="685783" rtl="0" eaLnBrk="1" fontAlgn="base" hangingPunct="1">
        <a:lnSpc>
          <a:spcPct val="90000"/>
        </a:lnSpc>
        <a:spcBef>
          <a:spcPct val="0"/>
        </a:spcBef>
        <a:spcAft>
          <a:spcPts val="0"/>
        </a:spcAft>
        <a:defRPr sz="2667" kern="1200">
          <a:solidFill>
            <a:srgbClr val="FF6600"/>
          </a:solidFill>
          <a:latin typeface="Helvetica 75 Bold" panose="020B0804020202020204" pitchFamily="34" charset="0"/>
          <a:ea typeface="ＭＳ Ｐゴシック" pitchFamily="34" charset="-128"/>
          <a:cs typeface="+mj-cs"/>
        </a:defRPr>
      </a:lvl1pPr>
      <a:lvl2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2pPr>
      <a:lvl3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3pPr>
      <a:lvl4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4pPr>
      <a:lvl5pPr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5pPr>
      <a:lvl6pPr marL="609585"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6pPr>
      <a:lvl7pPr marL="1219170"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7pPr>
      <a:lvl8pPr marL="1828754"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8pPr>
      <a:lvl9pPr marL="2438339" algn="l" defTabSz="685783" rtl="0" eaLnBrk="1" fontAlgn="base" hangingPunct="1">
        <a:lnSpc>
          <a:spcPct val="90000"/>
        </a:lnSpc>
        <a:spcBef>
          <a:spcPct val="0"/>
        </a:spcBef>
        <a:spcAft>
          <a:spcPts val="1600"/>
        </a:spcAft>
        <a:defRPr sz="2133">
          <a:solidFill>
            <a:schemeClr val="tx2"/>
          </a:solidFill>
          <a:latin typeface="Helvetica 75" pitchFamily="34" charset="0"/>
          <a:ea typeface="ＭＳ Ｐゴシック" pitchFamily="34" charset="-128"/>
        </a:defRPr>
      </a:lvl9pPr>
    </p:titleStyle>
    <p:bodyStyle>
      <a:lvl1pPr algn="l" defTabSz="685783" rtl="0" eaLnBrk="1" fontAlgn="base" hangingPunct="1">
        <a:lnSpc>
          <a:spcPct val="90000"/>
        </a:lnSpc>
        <a:spcBef>
          <a:spcPct val="0"/>
        </a:spcBef>
        <a:spcAft>
          <a:spcPts val="1067"/>
        </a:spcAft>
        <a:buFont typeface="Arial" pitchFamily="34" charset="0"/>
        <a:defRPr sz="1867" kern="1200" baseline="0">
          <a:solidFill>
            <a:srgbClr val="FF6600"/>
          </a:solidFill>
          <a:latin typeface="Helvetica 75 Bold" panose="020B0804020202020204" pitchFamily="34" charset="0"/>
          <a:ea typeface="ＭＳ Ｐゴシック" pitchFamily="34" charset="-128"/>
          <a:cs typeface="+mn-cs"/>
        </a:defRPr>
      </a:lvl1pPr>
      <a:lvl2pPr algn="l" defTabSz="685783" rtl="0" eaLnBrk="1" fontAlgn="base" hangingPunct="1">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eaLnBrk="1" fontAlgn="base" hangingPunct="1">
        <a:lnSpc>
          <a:spcPct val="90000"/>
        </a:lnSpc>
        <a:spcBef>
          <a:spcPct val="0"/>
        </a:spcBef>
        <a:spcAft>
          <a:spcPts val="1067"/>
        </a:spcAft>
        <a:buClr>
          <a:schemeClr val="tx1"/>
        </a:buClr>
        <a:buFont typeface="Helvetica 75" panose="020B0804020202020204" pitchFamily="34" charset="0"/>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pgi.com/color-contrast-checker/"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35EC3D6-EA00-467C-8339-AD19BFE16FA5}"/>
              </a:ext>
            </a:extLst>
          </p:cNvPr>
          <p:cNvSpPr>
            <a:spLocks noGrp="1"/>
          </p:cNvSpPr>
          <p:nvPr>
            <p:ph idx="1"/>
          </p:nvPr>
        </p:nvSpPr>
        <p:spPr/>
        <p:txBody>
          <a:bodyPr/>
          <a:lstStyle/>
          <a:p>
            <a:r>
              <a:rPr lang="fr-FR"/>
              <a:t>Avant de commencer, </a:t>
            </a:r>
          </a:p>
          <a:p>
            <a:r>
              <a:rPr lang="fr-FR"/>
              <a:t>Vous pouvez cloner le repo </a:t>
            </a:r>
            <a:r>
              <a:rPr lang="fr-FR" err="1"/>
              <a:t>github</a:t>
            </a:r>
            <a:r>
              <a:rPr lang="fr-FR"/>
              <a:t> suivant :</a:t>
            </a:r>
          </a:p>
          <a:p>
            <a:r>
              <a:rPr lang="fr-FR" sz="3600">
                <a:solidFill>
                  <a:schemeClr val="tx1"/>
                </a:solidFill>
              </a:rPr>
              <a:t>https://github.com/Aniort/PW2022</a:t>
            </a:r>
            <a:br>
              <a:rPr lang="fr-FR" sz="3600">
                <a:solidFill>
                  <a:schemeClr val="tx1"/>
                </a:solidFill>
              </a:rPr>
            </a:br>
            <a:r>
              <a:rPr lang="fr-FR" sz="3600">
                <a:solidFill>
                  <a:schemeClr val="bg2"/>
                </a:solidFill>
              </a:rPr>
              <a:t>ou ouvrir :</a:t>
            </a:r>
            <a:r>
              <a:rPr lang="fr-FR" sz="3600">
                <a:solidFill>
                  <a:schemeClr val="tx1"/>
                </a:solidFill>
              </a:rPr>
              <a:t> https://aniort.github.io/PW2022/debut.html</a:t>
            </a:r>
          </a:p>
          <a:p>
            <a:r>
              <a:rPr lang="fr-FR"/>
              <a:t>Et/ou, merci de télécharger les outils suivant :</a:t>
            </a:r>
          </a:p>
          <a:p>
            <a:r>
              <a:rPr lang="fr-FR" sz="2000">
                <a:solidFill>
                  <a:schemeClr val="tx1"/>
                </a:solidFill>
              </a:rPr>
              <a:t>Extension </a:t>
            </a:r>
            <a:r>
              <a:rPr lang="fr-FR" sz="2000" err="1">
                <a:solidFill>
                  <a:schemeClr val="tx1"/>
                </a:solidFill>
              </a:rPr>
              <a:t>firefox</a:t>
            </a:r>
            <a:r>
              <a:rPr lang="fr-FR" sz="2000">
                <a:solidFill>
                  <a:schemeClr val="tx1"/>
                </a:solidFill>
              </a:rPr>
              <a:t>/chrome : </a:t>
            </a:r>
          </a:p>
          <a:p>
            <a:pPr marL="342900" indent="-342900">
              <a:buClr>
                <a:schemeClr val="bg2"/>
              </a:buClr>
              <a:buFont typeface="Wingdings" panose="05000000000000000000" pitchFamily="2" charset="2"/>
              <a:buChar char="§"/>
            </a:pPr>
            <a:r>
              <a:rPr lang="fr-FR" sz="2000">
                <a:solidFill>
                  <a:schemeClr val="tx1"/>
                </a:solidFill>
              </a:rPr>
              <a:t>Axe </a:t>
            </a:r>
            <a:r>
              <a:rPr lang="fr-FR" sz="2000" err="1">
                <a:solidFill>
                  <a:schemeClr val="tx1"/>
                </a:solidFill>
              </a:rPr>
              <a:t>devTools</a:t>
            </a:r>
            <a:endParaRPr lang="fr-FR" sz="2000">
              <a:solidFill>
                <a:schemeClr val="tx1"/>
              </a:solidFill>
            </a:endParaRPr>
          </a:p>
          <a:p>
            <a:pPr marL="342900" indent="-342900">
              <a:buClr>
                <a:schemeClr val="bg2"/>
              </a:buClr>
              <a:buFont typeface="Wingdings" panose="05000000000000000000" pitchFamily="2" charset="2"/>
              <a:buChar char="§"/>
            </a:pPr>
            <a:r>
              <a:rPr lang="fr-FR" sz="2000" err="1">
                <a:solidFill>
                  <a:schemeClr val="tx1"/>
                </a:solidFill>
              </a:rPr>
              <a:t>Wave</a:t>
            </a:r>
            <a:endParaRPr lang="fr-FR" sz="2000">
              <a:solidFill>
                <a:schemeClr val="tx1"/>
              </a:solidFill>
            </a:endParaRPr>
          </a:p>
          <a:p>
            <a:pPr marL="342900" indent="-342900">
              <a:buClr>
                <a:schemeClr val="bg2"/>
              </a:buClr>
              <a:buFont typeface="Wingdings" panose="05000000000000000000" pitchFamily="2" charset="2"/>
              <a:buChar char="§"/>
            </a:pPr>
            <a:r>
              <a:rPr lang="fr-FR" sz="2000">
                <a:solidFill>
                  <a:schemeClr val="tx1"/>
                </a:solidFill>
              </a:rPr>
              <a:t>Web </a:t>
            </a:r>
            <a:r>
              <a:rPr lang="fr-FR" sz="2000" err="1">
                <a:solidFill>
                  <a:schemeClr val="tx1"/>
                </a:solidFill>
              </a:rPr>
              <a:t>developer</a:t>
            </a:r>
            <a:endParaRPr lang="fr-FR" sz="2000">
              <a:solidFill>
                <a:schemeClr val="tx1"/>
              </a:solidFill>
            </a:endParaRPr>
          </a:p>
          <a:p>
            <a:pPr marL="342900" indent="-342900">
              <a:buClr>
                <a:schemeClr val="bg2"/>
              </a:buClr>
              <a:buFont typeface="Wingdings" panose="05000000000000000000" pitchFamily="2" charset="2"/>
              <a:buChar char="§"/>
            </a:pPr>
            <a:r>
              <a:rPr lang="fr-FR" sz="2000" err="1">
                <a:solidFill>
                  <a:schemeClr val="tx1"/>
                </a:solidFill>
              </a:rPr>
              <a:t>Heading</a:t>
            </a:r>
            <a:r>
              <a:rPr lang="fr-FR" sz="2000">
                <a:solidFill>
                  <a:schemeClr val="tx1"/>
                </a:solidFill>
              </a:rPr>
              <a:t> </a:t>
            </a:r>
            <a:r>
              <a:rPr lang="fr-FR" sz="2000" err="1">
                <a:solidFill>
                  <a:schemeClr val="tx1"/>
                </a:solidFill>
              </a:rPr>
              <a:t>maps</a:t>
            </a:r>
            <a:endParaRPr lang="fr-FR" sz="2000">
              <a:solidFill>
                <a:schemeClr val="tx1"/>
              </a:solidFill>
            </a:endParaRPr>
          </a:p>
          <a:p>
            <a:pPr marL="342900" indent="-342900">
              <a:buClr>
                <a:schemeClr val="bg2"/>
              </a:buClr>
              <a:buFont typeface="Wingdings" panose="05000000000000000000" pitchFamily="2" charset="2"/>
              <a:buChar char="§"/>
            </a:pPr>
            <a:r>
              <a:rPr lang="fr-FR" sz="2000">
                <a:solidFill>
                  <a:schemeClr val="tx1"/>
                </a:solidFill>
              </a:rPr>
              <a:t>Bookmarklet</a:t>
            </a:r>
          </a:p>
          <a:p>
            <a:pPr marL="878404" lvl="1" indent="-342900">
              <a:buClr>
                <a:schemeClr val="bg2"/>
              </a:buClr>
              <a:buFont typeface="Wingdings" panose="05000000000000000000" pitchFamily="2" charset="2"/>
              <a:buChar char="§"/>
            </a:pPr>
            <a:r>
              <a:rPr lang="fr-FR" sz="2000">
                <a:solidFill>
                  <a:srgbClr val="F16E00"/>
                </a:solidFill>
              </a:rPr>
              <a:t>« </a:t>
            </a:r>
            <a:r>
              <a:rPr lang="fr-FR" sz="2000" u="sng">
                <a:solidFill>
                  <a:srgbClr val="F16E00"/>
                </a:solidFill>
              </a:rPr>
              <a:t>text </a:t>
            </a:r>
            <a:r>
              <a:rPr lang="fr-FR" sz="2000" u="sng" err="1">
                <a:solidFill>
                  <a:srgbClr val="F16E00"/>
                </a:solidFill>
              </a:rPr>
              <a:t>spacing</a:t>
            </a:r>
            <a:r>
              <a:rPr lang="fr-FR" sz="2000" u="sng">
                <a:solidFill>
                  <a:srgbClr val="F16E00"/>
                </a:solidFill>
              </a:rPr>
              <a:t> »</a:t>
            </a:r>
            <a:endParaRPr lang="fr-FR" sz="2000" u="sng">
              <a:solidFill>
                <a:schemeClr val="tx1"/>
              </a:solidFill>
            </a:endParaRPr>
          </a:p>
          <a:p>
            <a:pPr marL="878404" lvl="1" indent="-342900">
              <a:buClr>
                <a:schemeClr val="bg2"/>
              </a:buClr>
              <a:buFont typeface="Wingdings" panose="05000000000000000000" pitchFamily="2" charset="2"/>
              <a:buChar char="§"/>
            </a:pPr>
            <a:r>
              <a:rPr lang="fr-FR" sz="2000" u="sng">
                <a:solidFill>
                  <a:srgbClr val="F16E00"/>
                </a:solidFill>
              </a:rPr>
              <a:t>« 24x24 pixel </a:t>
            </a:r>
            <a:r>
              <a:rPr lang="fr-FR" sz="2000" u="sng" err="1">
                <a:solidFill>
                  <a:srgbClr val="F16E00"/>
                </a:solidFill>
              </a:rPr>
              <a:t>cursor</a:t>
            </a:r>
            <a:r>
              <a:rPr lang="fr-FR" sz="2000" u="sng">
                <a:solidFill>
                  <a:srgbClr val="F16E00"/>
                </a:solidFill>
              </a:rPr>
              <a:t> »</a:t>
            </a:r>
            <a:endParaRPr lang="fr-FR" sz="2000">
              <a:solidFill>
                <a:schemeClr val="tx1"/>
              </a:solidFill>
            </a:endParaRPr>
          </a:p>
          <a:p>
            <a:pPr>
              <a:buClr>
                <a:schemeClr val="bg2"/>
              </a:buClr>
            </a:pPr>
            <a:r>
              <a:rPr lang="fr-FR" sz="2000">
                <a:solidFill>
                  <a:schemeClr val="tx1"/>
                </a:solidFill>
              </a:rPr>
              <a:t>Applications :</a:t>
            </a:r>
          </a:p>
          <a:p>
            <a:pPr marL="342900" indent="-342900">
              <a:buClr>
                <a:schemeClr val="bg2"/>
              </a:buClr>
              <a:buFont typeface="Wingdings" panose="05000000000000000000" pitchFamily="2" charset="2"/>
              <a:buChar char="§"/>
            </a:pPr>
            <a:r>
              <a:rPr lang="fr-FR" sz="2000" err="1">
                <a:solidFill>
                  <a:schemeClr val="tx1"/>
                </a:solidFill>
              </a:rPr>
              <a:t>Colour</a:t>
            </a:r>
            <a:r>
              <a:rPr lang="fr-FR" sz="2000">
                <a:solidFill>
                  <a:schemeClr val="tx1"/>
                </a:solidFill>
              </a:rPr>
              <a:t> </a:t>
            </a:r>
            <a:r>
              <a:rPr lang="fr-FR" sz="2000" err="1">
                <a:solidFill>
                  <a:schemeClr val="tx1"/>
                </a:solidFill>
              </a:rPr>
              <a:t>Contrast</a:t>
            </a:r>
            <a:r>
              <a:rPr lang="fr-FR" sz="2000">
                <a:solidFill>
                  <a:schemeClr val="tx1"/>
                </a:solidFill>
              </a:rPr>
              <a:t> Analyser (CCA)</a:t>
            </a:r>
          </a:p>
          <a:p>
            <a:pPr marL="878404" lvl="1" indent="-342900">
              <a:buClr>
                <a:schemeClr val="bg2"/>
              </a:buClr>
              <a:buFont typeface="Wingdings" panose="05000000000000000000" pitchFamily="2" charset="2"/>
              <a:buChar char="§"/>
            </a:pPr>
            <a:r>
              <a:rPr lang="fr-FR" sz="2000">
                <a:solidFill>
                  <a:schemeClr val="tx1"/>
                </a:solidFill>
              </a:rPr>
              <a:t> </a:t>
            </a:r>
            <a:r>
              <a:rPr lang="fr-FR" sz="2000">
                <a:solidFill>
                  <a:srgbClr val="F16E00"/>
                </a:solidFill>
                <a:hlinkClick r:id="rId2">
                  <a:extLst>
                    <a:ext uri="{A12FA001-AC4F-418D-AE19-62706E023703}">
                      <ahyp:hlinkClr xmlns:ahyp="http://schemas.microsoft.com/office/drawing/2018/hyperlinkcolor" val="tx"/>
                    </a:ext>
                  </a:extLst>
                </a:hlinkClick>
              </a:rPr>
              <a:t>https://www.tpgi.com/color-contrast-checker</a:t>
            </a:r>
            <a:r>
              <a:rPr lang="fr-FR" sz="2000">
                <a:solidFill>
                  <a:srgbClr val="000000"/>
                </a:solidFill>
                <a:hlinkClick r:id="rId2">
                  <a:extLst>
                    <a:ext uri="{A12FA001-AC4F-418D-AE19-62706E023703}">
                      <ahyp:hlinkClr xmlns:ahyp="http://schemas.microsoft.com/office/drawing/2018/hyperlinkcolor" val="tx"/>
                    </a:ext>
                  </a:extLst>
                </a:hlinkClick>
              </a:rPr>
              <a:t>/</a:t>
            </a:r>
            <a:endParaRPr lang="fr-FR" sz="2000">
              <a:solidFill>
                <a:srgbClr val="F16E00"/>
              </a:solidFill>
            </a:endParaRPr>
          </a:p>
          <a:p>
            <a:pPr>
              <a:buClr>
                <a:schemeClr val="bg2"/>
              </a:buClr>
            </a:pPr>
            <a:endParaRPr lang="fr-FR" sz="2000">
              <a:solidFill>
                <a:schemeClr val="tx1"/>
              </a:solidFill>
            </a:endParaRPr>
          </a:p>
          <a:p>
            <a:pPr marL="342900" indent="-342900">
              <a:buClr>
                <a:schemeClr val="bg2"/>
              </a:buClr>
              <a:buFont typeface="Wingdings" panose="05000000000000000000" pitchFamily="2" charset="2"/>
              <a:buChar char="§"/>
            </a:pPr>
            <a:endParaRPr lang="fr-FR" sz="2000">
              <a:solidFill>
                <a:schemeClr val="tx1"/>
              </a:solidFill>
            </a:endParaRPr>
          </a:p>
        </p:txBody>
      </p:sp>
      <p:pic>
        <p:nvPicPr>
          <p:cNvPr id="3" name="Image 2" descr="Une image contenant texte&#10;&#10;Description générée automatiquement">
            <a:extLst>
              <a:ext uri="{FF2B5EF4-FFF2-40B4-BE49-F238E27FC236}">
                <a16:creationId xmlns:a16="http://schemas.microsoft.com/office/drawing/2014/main" id="{105D819F-C984-44E4-B045-12CD63315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44" y="3630616"/>
            <a:ext cx="3020406" cy="3179375"/>
          </a:xfrm>
          <a:prstGeom prst="rect">
            <a:avLst/>
          </a:prstGeom>
        </p:spPr>
      </p:pic>
    </p:spTree>
    <p:extLst>
      <p:ext uri="{BB962C8B-B14F-4D97-AF65-F5344CB8AC3E}">
        <p14:creationId xmlns:p14="http://schemas.microsoft.com/office/powerpoint/2010/main" val="34555743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52C55B5-80FC-4613-B66F-0C436200A528}"/>
              </a:ext>
            </a:extLst>
          </p:cNvPr>
          <p:cNvSpPr>
            <a:spLocks noGrp="1"/>
          </p:cNvSpPr>
          <p:nvPr>
            <p:ph type="title"/>
          </p:nvPr>
        </p:nvSpPr>
        <p:spPr/>
        <p:txBody>
          <a:bodyPr/>
          <a:lstStyle/>
          <a:p>
            <a:r>
              <a:rPr lang="fr-FR"/>
              <a:t>Flux de validation du WCAG</a:t>
            </a:r>
          </a:p>
        </p:txBody>
      </p:sp>
      <p:sp>
        <p:nvSpPr>
          <p:cNvPr id="4" name="Espace réservé du contenu 3">
            <a:extLst>
              <a:ext uri="{FF2B5EF4-FFF2-40B4-BE49-F238E27FC236}">
                <a16:creationId xmlns:a16="http://schemas.microsoft.com/office/drawing/2014/main" id="{A2E1766E-3A0F-458E-B8B3-C223DE86FCA7}"/>
              </a:ext>
            </a:extLst>
          </p:cNvPr>
          <p:cNvSpPr>
            <a:spLocks noGrp="1"/>
          </p:cNvSpPr>
          <p:nvPr>
            <p:ph idx="1"/>
          </p:nvPr>
        </p:nvSpPr>
        <p:spPr>
          <a:xfrm>
            <a:off x="452969" y="1132764"/>
            <a:ext cx="11294532" cy="4827769"/>
          </a:xfrm>
        </p:spPr>
        <p:txBody>
          <a:bodyPr/>
          <a:lstStyle/>
          <a:p>
            <a:r>
              <a:rPr lang="fr-FR" sz="1800">
                <a:solidFill>
                  <a:schemeClr val="tx1"/>
                </a:solidFill>
              </a:rPr>
              <a:t>Pour devenir une recommandation officielle, les critères doivent </a:t>
            </a:r>
            <a:r>
              <a:rPr lang="fr-FR" sz="1800" err="1">
                <a:solidFill>
                  <a:schemeClr val="tx1"/>
                </a:solidFill>
              </a:rPr>
              <a:t>suivrent</a:t>
            </a:r>
            <a:r>
              <a:rPr lang="fr-FR" sz="1800">
                <a:solidFill>
                  <a:schemeClr val="tx1"/>
                </a:solidFill>
              </a:rPr>
              <a:t> les étapes listées ci-dessous :</a:t>
            </a:r>
          </a:p>
          <a:p>
            <a:endParaRPr lang="fr-FR" sz="1800">
              <a:solidFill>
                <a:schemeClr val="tx1"/>
              </a:solidFill>
            </a:endParaRPr>
          </a:p>
          <a:p>
            <a:pPr marL="342900" indent="-342900">
              <a:buClr>
                <a:schemeClr val="bg2"/>
              </a:buClr>
              <a:buFont typeface="Wingdings" panose="05000000000000000000" pitchFamily="2" charset="2"/>
              <a:buChar char="§"/>
            </a:pPr>
            <a:r>
              <a:rPr lang="fr-FR" sz="1800" err="1">
                <a:solidFill>
                  <a:schemeClr val="bg2"/>
                </a:solidFill>
              </a:rPr>
              <a:t>Working</a:t>
            </a:r>
            <a:r>
              <a:rPr lang="fr-FR" sz="1800">
                <a:solidFill>
                  <a:schemeClr val="bg2"/>
                </a:solidFill>
              </a:rPr>
              <a:t> Draft : </a:t>
            </a:r>
            <a:r>
              <a:rPr lang="fr-FR" sz="1600">
                <a:solidFill>
                  <a:schemeClr val="tx1"/>
                </a:solidFill>
              </a:rPr>
              <a:t>Ces brouillons sont publiés et annoncés spécifiquement pour demander un examen et une contribution à la communauté. Généralement, plusieurs versions d’un rapport technique sont publiées.</a:t>
            </a:r>
          </a:p>
          <a:p>
            <a:pPr marL="342900" indent="-342900">
              <a:buClr>
                <a:schemeClr val="bg2"/>
              </a:buClr>
              <a:buFont typeface="Wingdings" panose="05000000000000000000" pitchFamily="2" charset="2"/>
              <a:buChar char="§"/>
            </a:pPr>
            <a:r>
              <a:rPr lang="fr-FR" sz="1800">
                <a:solidFill>
                  <a:schemeClr val="bg2"/>
                </a:solidFill>
              </a:rPr>
              <a:t>Wide </a:t>
            </a:r>
            <a:r>
              <a:rPr lang="fr-FR" sz="1800" err="1">
                <a:solidFill>
                  <a:schemeClr val="bg2"/>
                </a:solidFill>
              </a:rPr>
              <a:t>Review</a:t>
            </a:r>
            <a:r>
              <a:rPr lang="fr-FR" sz="1800">
                <a:solidFill>
                  <a:schemeClr val="bg2"/>
                </a:solidFill>
              </a:rPr>
              <a:t> </a:t>
            </a:r>
            <a:r>
              <a:rPr lang="fr-FR" sz="1800" err="1">
                <a:solidFill>
                  <a:schemeClr val="bg2"/>
                </a:solidFill>
              </a:rPr>
              <a:t>Working</a:t>
            </a:r>
            <a:r>
              <a:rPr lang="fr-FR" sz="1800">
                <a:solidFill>
                  <a:schemeClr val="bg2"/>
                </a:solidFill>
              </a:rPr>
              <a:t> Draft : </a:t>
            </a:r>
            <a:r>
              <a:rPr lang="fr-FR" sz="1600">
                <a:solidFill>
                  <a:schemeClr val="tx1"/>
                </a:solidFill>
              </a:rPr>
              <a:t>Lorsqu’un groupe estime avoir répondu  tous les commentaires et exigences techniques, il fournit un document complet.</a:t>
            </a:r>
          </a:p>
          <a:p>
            <a:pPr marL="342900" indent="-342900">
              <a:buClr>
                <a:schemeClr val="bg2"/>
              </a:buClr>
              <a:buFont typeface="Wingdings" panose="05000000000000000000" pitchFamily="2" charset="2"/>
              <a:buChar char="§"/>
            </a:pPr>
            <a:r>
              <a:rPr lang="fr-FR" sz="1800">
                <a:solidFill>
                  <a:schemeClr val="bg2"/>
                </a:solidFill>
              </a:rPr>
              <a:t>Candidate </a:t>
            </a:r>
            <a:r>
              <a:rPr lang="fr-FR" sz="1800" err="1">
                <a:solidFill>
                  <a:schemeClr val="bg2"/>
                </a:solidFill>
              </a:rPr>
              <a:t>Recommendation</a:t>
            </a:r>
            <a:r>
              <a:rPr lang="fr-FR" sz="1800">
                <a:solidFill>
                  <a:schemeClr val="bg2"/>
                </a:solidFill>
              </a:rPr>
              <a:t> : </a:t>
            </a:r>
            <a:r>
              <a:rPr lang="fr-FR" sz="1600">
                <a:solidFill>
                  <a:schemeClr val="tx1"/>
                </a:solidFill>
              </a:rPr>
              <a:t>L’objectif principal de cette étape est de s’assurer que le rapport technique peut être mis en œuvre. Le rapport technique est stable à ce stade mais peut être modifier en fonction de l’expérience de mise en œuvre.</a:t>
            </a:r>
          </a:p>
          <a:p>
            <a:pPr marL="342900" indent="-342900">
              <a:buClr>
                <a:schemeClr val="bg2"/>
              </a:buClr>
              <a:buFont typeface="Wingdings" panose="05000000000000000000" pitchFamily="2" charset="2"/>
              <a:buChar char="§"/>
            </a:pPr>
            <a:r>
              <a:rPr lang="fr-FR" sz="1800" err="1">
                <a:solidFill>
                  <a:schemeClr val="bg2"/>
                </a:solidFill>
              </a:rPr>
              <a:t>Proposed</a:t>
            </a:r>
            <a:r>
              <a:rPr lang="fr-FR" sz="1800">
                <a:solidFill>
                  <a:schemeClr val="bg2"/>
                </a:solidFill>
              </a:rPr>
              <a:t> </a:t>
            </a:r>
            <a:r>
              <a:rPr lang="fr-FR" sz="1800" err="1">
                <a:solidFill>
                  <a:schemeClr val="bg2"/>
                </a:solidFill>
              </a:rPr>
              <a:t>Recommendation</a:t>
            </a:r>
            <a:r>
              <a:rPr lang="fr-FR" sz="1800">
                <a:solidFill>
                  <a:schemeClr val="bg2"/>
                </a:solidFill>
              </a:rPr>
              <a:t> : </a:t>
            </a:r>
            <a:r>
              <a:rPr lang="fr-FR" sz="1600">
                <a:solidFill>
                  <a:schemeClr val="tx1"/>
                </a:solidFill>
              </a:rPr>
              <a:t>Le W3C annonce le rapport technique en tant que recommandation proposée, le rapport est soumis aux membres du W3C pour approbation.</a:t>
            </a:r>
          </a:p>
          <a:p>
            <a:pPr marL="342900" indent="-342900">
              <a:buClr>
                <a:schemeClr val="bg2"/>
              </a:buClr>
              <a:buFont typeface="Wingdings" panose="05000000000000000000" pitchFamily="2" charset="2"/>
              <a:buChar char="§"/>
            </a:pPr>
            <a:r>
              <a:rPr lang="fr-FR" sz="1800">
                <a:solidFill>
                  <a:schemeClr val="bg2"/>
                </a:solidFill>
              </a:rPr>
              <a:t>W3C </a:t>
            </a:r>
            <a:r>
              <a:rPr lang="fr-FR" sz="1800" err="1">
                <a:solidFill>
                  <a:schemeClr val="bg2"/>
                </a:solidFill>
              </a:rPr>
              <a:t>Recommendation</a:t>
            </a:r>
            <a:r>
              <a:rPr lang="fr-FR" sz="1800">
                <a:solidFill>
                  <a:schemeClr val="bg2"/>
                </a:solidFill>
              </a:rPr>
              <a:t> (web standard) : </a:t>
            </a:r>
            <a:r>
              <a:rPr lang="fr-FR" sz="1600">
                <a:solidFill>
                  <a:schemeClr val="tx1"/>
                </a:solidFill>
              </a:rPr>
              <a:t>Une fois que le rapport technique a obtenu le soutien du W3C, il est publié sous forme de recommandation.</a:t>
            </a:r>
          </a:p>
          <a:p>
            <a:pPr marL="342900" indent="-342900">
              <a:buClr>
                <a:schemeClr val="accent1"/>
              </a:buClr>
              <a:buFont typeface="Wingdings" panose="05000000000000000000" pitchFamily="2" charset="2"/>
              <a:buChar char="§"/>
            </a:pPr>
            <a:endParaRPr lang="fr-FR" sz="1600">
              <a:solidFill>
                <a:schemeClr val="tx1"/>
              </a:solidFill>
            </a:endParaRPr>
          </a:p>
          <a:p>
            <a:pPr>
              <a:buClr>
                <a:schemeClr val="accent1"/>
              </a:buClr>
            </a:pPr>
            <a:r>
              <a:rPr lang="fr-FR" sz="1800">
                <a:solidFill>
                  <a:schemeClr val="tx1"/>
                </a:solidFill>
              </a:rPr>
              <a:t>La version actuelle du WCAG 2.2 en est à l’étape « </a:t>
            </a:r>
            <a:r>
              <a:rPr lang="fr-FR" sz="1800" err="1">
                <a:solidFill>
                  <a:schemeClr val="tx1"/>
                </a:solidFill>
              </a:rPr>
              <a:t>Proposed</a:t>
            </a:r>
            <a:r>
              <a:rPr lang="fr-FR" sz="1800">
                <a:solidFill>
                  <a:schemeClr val="tx1"/>
                </a:solidFill>
              </a:rPr>
              <a:t> </a:t>
            </a:r>
            <a:r>
              <a:rPr lang="fr-FR" sz="1800" err="1">
                <a:solidFill>
                  <a:schemeClr val="tx1"/>
                </a:solidFill>
              </a:rPr>
              <a:t>Recommendation</a:t>
            </a:r>
            <a:r>
              <a:rPr lang="fr-FR" sz="1800">
                <a:solidFill>
                  <a:schemeClr val="tx1"/>
                </a:solidFill>
              </a:rPr>
              <a:t> ».</a:t>
            </a:r>
            <a:endParaRPr lang="fr-FR" sz="1600">
              <a:solidFill>
                <a:schemeClr val="tx1"/>
              </a:solidFill>
            </a:endParaRPr>
          </a:p>
        </p:txBody>
      </p:sp>
    </p:spTree>
    <p:extLst>
      <p:ext uri="{BB962C8B-B14F-4D97-AF65-F5344CB8AC3E}">
        <p14:creationId xmlns:p14="http://schemas.microsoft.com/office/powerpoint/2010/main" val="39245343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95F68C3E-23ED-4161-9466-9EA24598A891}"/>
              </a:ext>
            </a:extLst>
          </p:cNvPr>
          <p:cNvSpPr>
            <a:spLocks noGrp="1"/>
          </p:cNvSpPr>
          <p:nvPr>
            <p:ph idx="1"/>
          </p:nvPr>
        </p:nvSpPr>
        <p:spPr/>
        <p:txBody>
          <a:bodyPr/>
          <a:lstStyle/>
          <a:p>
            <a:r>
              <a:rPr lang="fr-FR" sz="2000"/>
              <a:t>Afin de nous aider à auditer, nous utilisons un certains nombres d’outils  :</a:t>
            </a:r>
          </a:p>
          <a:p>
            <a:pPr marL="285750" indent="-285750">
              <a:lnSpc>
                <a:spcPct val="100000"/>
              </a:lnSpc>
              <a:spcAft>
                <a:spcPts val="600"/>
              </a:spcAft>
              <a:buClr>
                <a:schemeClr val="bg2"/>
              </a:buClr>
              <a:buFont typeface="Wingdings" panose="05000000000000000000" pitchFamily="2" charset="2"/>
              <a:buChar char="§"/>
            </a:pPr>
            <a:r>
              <a:rPr lang="fr-FR" sz="2000"/>
              <a:t>NVDA</a:t>
            </a:r>
          </a:p>
          <a:p>
            <a:pPr marL="285750" indent="-285750">
              <a:lnSpc>
                <a:spcPct val="100000"/>
              </a:lnSpc>
              <a:spcAft>
                <a:spcPts val="600"/>
              </a:spcAft>
              <a:buClr>
                <a:schemeClr val="bg2"/>
              </a:buClr>
              <a:buFont typeface="Wingdings" panose="05000000000000000000" pitchFamily="2" charset="2"/>
              <a:buChar char="§"/>
            </a:pPr>
            <a:r>
              <a:rPr lang="fr-FR" sz="2000" err="1"/>
              <a:t>Colour</a:t>
            </a:r>
            <a:r>
              <a:rPr lang="fr-FR" sz="2000"/>
              <a:t> </a:t>
            </a:r>
            <a:r>
              <a:rPr lang="fr-FR" sz="2000" err="1"/>
              <a:t>Contrast</a:t>
            </a:r>
            <a:r>
              <a:rPr lang="fr-FR" sz="2000"/>
              <a:t> Analyser (CCA)</a:t>
            </a:r>
          </a:p>
          <a:p>
            <a:pPr marL="285750" indent="-285750">
              <a:lnSpc>
                <a:spcPct val="100000"/>
              </a:lnSpc>
              <a:spcAft>
                <a:spcPts val="600"/>
              </a:spcAft>
              <a:buClr>
                <a:schemeClr val="bg2"/>
              </a:buClr>
              <a:buFont typeface="Wingdings" panose="05000000000000000000" pitchFamily="2" charset="2"/>
              <a:buChar char="§"/>
            </a:pPr>
            <a:r>
              <a:rPr lang="fr-FR" sz="2000"/>
              <a:t>Axe </a:t>
            </a:r>
            <a:r>
              <a:rPr lang="fr-FR" sz="2000" err="1"/>
              <a:t>DevTools</a:t>
            </a:r>
            <a:endParaRPr lang="fr-FR" sz="2000"/>
          </a:p>
          <a:p>
            <a:pPr marL="285750" indent="-285750">
              <a:lnSpc>
                <a:spcPct val="100000"/>
              </a:lnSpc>
              <a:spcAft>
                <a:spcPts val="600"/>
              </a:spcAft>
              <a:buClr>
                <a:schemeClr val="bg2"/>
              </a:buClr>
              <a:buFont typeface="Wingdings" panose="05000000000000000000" pitchFamily="2" charset="2"/>
              <a:buChar char="§"/>
            </a:pPr>
            <a:r>
              <a:rPr lang="fr-FR" sz="2000" err="1"/>
              <a:t>Wave</a:t>
            </a:r>
            <a:endParaRPr lang="fr-FR" sz="2000"/>
          </a:p>
          <a:p>
            <a:pPr marL="285750" indent="-285750">
              <a:lnSpc>
                <a:spcPct val="100000"/>
              </a:lnSpc>
              <a:spcAft>
                <a:spcPts val="600"/>
              </a:spcAft>
              <a:buClr>
                <a:schemeClr val="bg2"/>
              </a:buClr>
              <a:buFont typeface="Wingdings" panose="05000000000000000000" pitchFamily="2" charset="2"/>
              <a:buChar char="§"/>
            </a:pPr>
            <a:r>
              <a:rPr lang="fr-FR" sz="2000" err="1"/>
              <a:t>HeadingMaps</a:t>
            </a:r>
            <a:endParaRPr lang="fr-FR" sz="2000"/>
          </a:p>
          <a:p>
            <a:pPr marL="285750" indent="-285750">
              <a:lnSpc>
                <a:spcPct val="100000"/>
              </a:lnSpc>
              <a:spcAft>
                <a:spcPts val="600"/>
              </a:spcAft>
              <a:buClr>
                <a:schemeClr val="bg2"/>
              </a:buClr>
              <a:buFont typeface="Wingdings" panose="05000000000000000000" pitchFamily="2" charset="2"/>
              <a:buChar char="§"/>
            </a:pPr>
            <a:r>
              <a:rPr lang="fr-FR" sz="2000"/>
              <a:t>Valideur</a:t>
            </a:r>
          </a:p>
          <a:p>
            <a:pPr marL="285750" indent="-285750">
              <a:lnSpc>
                <a:spcPct val="100000"/>
              </a:lnSpc>
              <a:spcAft>
                <a:spcPts val="600"/>
              </a:spcAft>
              <a:buClr>
                <a:schemeClr val="bg2"/>
              </a:buClr>
              <a:buFont typeface="Wingdings" panose="05000000000000000000" pitchFamily="2" charset="2"/>
              <a:buChar char="§"/>
            </a:pPr>
            <a:r>
              <a:rPr lang="fr-FR" sz="2000"/>
              <a:t>Web </a:t>
            </a:r>
            <a:r>
              <a:rPr lang="fr-FR" sz="2000" err="1"/>
              <a:t>developer</a:t>
            </a:r>
            <a:r>
              <a:rPr lang="fr-FR" sz="2000"/>
              <a:t> (Désactivation du CSS)</a:t>
            </a:r>
          </a:p>
          <a:p>
            <a:pPr marL="285750" indent="-285750">
              <a:lnSpc>
                <a:spcPct val="100000"/>
              </a:lnSpc>
              <a:spcAft>
                <a:spcPts val="600"/>
              </a:spcAft>
              <a:buClr>
                <a:schemeClr val="bg2"/>
              </a:buClr>
              <a:buFont typeface="Wingdings" panose="05000000000000000000" pitchFamily="2" charset="2"/>
              <a:buChar char="§"/>
            </a:pPr>
            <a:r>
              <a:rPr lang="fr-FR" sz="2000"/>
              <a:t>Zoom navigateur</a:t>
            </a:r>
          </a:p>
          <a:p>
            <a:pPr marL="285750" indent="-285750">
              <a:lnSpc>
                <a:spcPct val="100000"/>
              </a:lnSpc>
              <a:spcAft>
                <a:spcPts val="600"/>
              </a:spcAft>
              <a:buClr>
                <a:schemeClr val="bg2"/>
              </a:buClr>
              <a:buFont typeface="Wingdings" panose="05000000000000000000" pitchFamily="2" charset="2"/>
              <a:buChar char="§"/>
            </a:pPr>
            <a:r>
              <a:rPr lang="fr-FR" sz="2000"/>
              <a:t>Bookmarklets</a:t>
            </a:r>
          </a:p>
          <a:p>
            <a:pPr marL="285750" indent="-285750">
              <a:buClr>
                <a:schemeClr val="bg2"/>
              </a:buClr>
              <a:buFont typeface="Wingdings" panose="05000000000000000000" pitchFamily="2" charset="2"/>
              <a:buChar char="§"/>
            </a:pPr>
            <a:endParaRPr lang="fr-FR" sz="1600"/>
          </a:p>
        </p:txBody>
      </p:sp>
      <p:sp>
        <p:nvSpPr>
          <p:cNvPr id="3" name="Titre 2">
            <a:extLst>
              <a:ext uri="{FF2B5EF4-FFF2-40B4-BE49-F238E27FC236}">
                <a16:creationId xmlns:a16="http://schemas.microsoft.com/office/drawing/2014/main" id="{464A5E70-9907-4626-B969-FCCF191B90A3}"/>
              </a:ext>
            </a:extLst>
          </p:cNvPr>
          <p:cNvSpPr>
            <a:spLocks noGrp="1"/>
          </p:cNvSpPr>
          <p:nvPr>
            <p:ph type="title"/>
          </p:nvPr>
        </p:nvSpPr>
        <p:spPr/>
        <p:txBody>
          <a:bodyPr/>
          <a:lstStyle/>
          <a:p>
            <a:r>
              <a:rPr lang="fr-FR"/>
              <a:t>Méthodologie de l’audit chez Orange</a:t>
            </a:r>
            <a:br>
              <a:rPr lang="fr-FR"/>
            </a:br>
            <a:r>
              <a:rPr lang="fr-FR">
                <a:solidFill>
                  <a:schemeClr val="tx1"/>
                </a:solidFill>
              </a:rPr>
              <a:t>Outils</a:t>
            </a:r>
          </a:p>
        </p:txBody>
      </p:sp>
      <p:pic>
        <p:nvPicPr>
          <p:cNvPr id="11" name="Image 10" descr="Une image contenant texte&#10;&#10;Description générée automatiquement">
            <a:extLst>
              <a:ext uri="{FF2B5EF4-FFF2-40B4-BE49-F238E27FC236}">
                <a16:creationId xmlns:a16="http://schemas.microsoft.com/office/drawing/2014/main" id="{CFBF7787-0358-4890-ADE7-E953D2163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328" y="-262195"/>
            <a:ext cx="5589546" cy="6330486"/>
          </a:xfrm>
          <a:prstGeom prst="rect">
            <a:avLst/>
          </a:prstGeom>
        </p:spPr>
      </p:pic>
    </p:spTree>
    <p:extLst>
      <p:ext uri="{BB962C8B-B14F-4D97-AF65-F5344CB8AC3E}">
        <p14:creationId xmlns:p14="http://schemas.microsoft.com/office/powerpoint/2010/main" val="77829543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95F68C3E-23ED-4161-9466-9EA24598A891}"/>
              </a:ext>
            </a:extLst>
          </p:cNvPr>
          <p:cNvSpPr>
            <a:spLocks noGrp="1"/>
          </p:cNvSpPr>
          <p:nvPr>
            <p:ph idx="1"/>
          </p:nvPr>
        </p:nvSpPr>
        <p:spPr/>
        <p:txBody>
          <a:bodyPr/>
          <a:lstStyle/>
          <a:p>
            <a:pPr marL="342900" indent="-342900">
              <a:buFont typeface="Wingdings" panose="05000000000000000000" pitchFamily="2" charset="2"/>
              <a:buChar char="q"/>
            </a:pPr>
            <a:r>
              <a:rPr lang="fr-FR" sz="2000"/>
              <a:t>Échantillon de pages</a:t>
            </a:r>
          </a:p>
          <a:p>
            <a:pPr marL="342900" indent="-342900">
              <a:buFont typeface="Wingdings" panose="05000000000000000000" pitchFamily="2" charset="2"/>
              <a:buChar char="q"/>
            </a:pPr>
            <a:r>
              <a:rPr lang="fr-FR" sz="2000"/>
              <a:t>Checklist</a:t>
            </a:r>
          </a:p>
          <a:p>
            <a:pPr marL="342900" indent="-342900">
              <a:buFont typeface="Wingdings" panose="05000000000000000000" pitchFamily="2" charset="2"/>
              <a:buChar char="q"/>
            </a:pPr>
            <a:r>
              <a:rPr lang="fr-FR" sz="2000"/>
              <a:t>Outils</a:t>
            </a:r>
          </a:p>
          <a:p>
            <a:pPr marL="342900" indent="-342900">
              <a:buFont typeface="Wingdings" panose="05000000000000000000" pitchFamily="2" charset="2"/>
              <a:buChar char="q"/>
            </a:pPr>
            <a:r>
              <a:rPr lang="fr-FR" sz="2000"/>
              <a:t>Méthode, plan de test</a:t>
            </a:r>
          </a:p>
          <a:p>
            <a:pPr marL="342900" indent="-342900">
              <a:buFont typeface="Wingdings" panose="05000000000000000000" pitchFamily="2" charset="2"/>
              <a:buChar char="q"/>
            </a:pPr>
            <a:r>
              <a:rPr lang="fr-FR" sz="2000"/>
              <a:t>Relecture </a:t>
            </a:r>
          </a:p>
          <a:p>
            <a:pPr marL="342900" indent="-342900">
              <a:buFont typeface="Wingdings" panose="05000000000000000000" pitchFamily="2" charset="2"/>
              <a:buChar char="q"/>
            </a:pPr>
            <a:r>
              <a:rPr lang="fr-FR" sz="2000"/>
              <a:t>Formation, montée en compétences, veille, échange…</a:t>
            </a:r>
            <a:endParaRPr lang="fr-FR" sz="1600"/>
          </a:p>
        </p:txBody>
      </p:sp>
      <p:sp>
        <p:nvSpPr>
          <p:cNvPr id="3" name="Titre 2">
            <a:extLst>
              <a:ext uri="{FF2B5EF4-FFF2-40B4-BE49-F238E27FC236}">
                <a16:creationId xmlns:a16="http://schemas.microsoft.com/office/drawing/2014/main" id="{464A5E70-9907-4626-B969-FCCF191B90A3}"/>
              </a:ext>
            </a:extLst>
          </p:cNvPr>
          <p:cNvSpPr>
            <a:spLocks noGrp="1"/>
          </p:cNvSpPr>
          <p:nvPr>
            <p:ph type="title"/>
          </p:nvPr>
        </p:nvSpPr>
        <p:spPr/>
        <p:txBody>
          <a:bodyPr/>
          <a:lstStyle/>
          <a:p>
            <a:r>
              <a:rPr lang="fr-FR"/>
              <a:t>Méthodologie de l’audit chez Orange</a:t>
            </a:r>
            <a:br>
              <a:rPr lang="fr-FR"/>
            </a:br>
            <a:r>
              <a:rPr lang="fr-FR">
                <a:solidFill>
                  <a:schemeClr val="tx1"/>
                </a:solidFill>
              </a:rPr>
              <a:t>comment ?</a:t>
            </a:r>
          </a:p>
        </p:txBody>
      </p:sp>
      <p:pic>
        <p:nvPicPr>
          <p:cNvPr id="6" name="Image 5">
            <a:extLst>
              <a:ext uri="{FF2B5EF4-FFF2-40B4-BE49-F238E27FC236}">
                <a16:creationId xmlns:a16="http://schemas.microsoft.com/office/drawing/2014/main" id="{769CF603-FA54-4987-B94A-1AAC25D5B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258" y="1408028"/>
            <a:ext cx="3857211" cy="3154448"/>
          </a:xfrm>
          <a:prstGeom prst="rect">
            <a:avLst/>
          </a:prstGeom>
        </p:spPr>
      </p:pic>
    </p:spTree>
    <p:extLst>
      <p:ext uri="{BB962C8B-B14F-4D97-AF65-F5344CB8AC3E}">
        <p14:creationId xmlns:p14="http://schemas.microsoft.com/office/powerpoint/2010/main" val="157688434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816633-A36D-46EC-A0EB-AE74DDCD5420}"/>
              </a:ext>
            </a:extLst>
          </p:cNvPr>
          <p:cNvSpPr>
            <a:spLocks noGrp="1"/>
          </p:cNvSpPr>
          <p:nvPr>
            <p:ph type="title"/>
          </p:nvPr>
        </p:nvSpPr>
        <p:spPr/>
        <p:txBody>
          <a:bodyPr/>
          <a:lstStyle/>
          <a:p>
            <a:r>
              <a:rPr lang="fr-FR"/>
              <a:t>Méthodologie de l’audit chez Orange</a:t>
            </a:r>
            <a:br>
              <a:rPr lang="fr-FR"/>
            </a:br>
            <a:r>
              <a:rPr lang="fr-FR">
                <a:solidFill>
                  <a:schemeClr val="tx1"/>
                </a:solidFill>
              </a:rPr>
              <a:t>Va11ydette</a:t>
            </a:r>
          </a:p>
        </p:txBody>
      </p:sp>
      <p:sp>
        <p:nvSpPr>
          <p:cNvPr id="3" name="Espace réservé du contenu 2">
            <a:extLst>
              <a:ext uri="{FF2B5EF4-FFF2-40B4-BE49-F238E27FC236}">
                <a16:creationId xmlns:a16="http://schemas.microsoft.com/office/drawing/2014/main" id="{E4BEA810-B948-4E4E-866C-1348211446AC}"/>
              </a:ext>
            </a:extLst>
          </p:cNvPr>
          <p:cNvSpPr>
            <a:spLocks noGrp="1"/>
          </p:cNvSpPr>
          <p:nvPr>
            <p:ph idx="1"/>
          </p:nvPr>
        </p:nvSpPr>
        <p:spPr>
          <a:xfrm>
            <a:off x="452966" y="1739900"/>
            <a:ext cx="11055543" cy="4220632"/>
          </a:xfrm>
        </p:spPr>
        <p:txBody>
          <a:bodyPr/>
          <a:lstStyle/>
          <a:p>
            <a:pPr>
              <a:spcAft>
                <a:spcPts val="4200"/>
              </a:spcAft>
            </a:pPr>
            <a:r>
              <a:rPr lang="fr-FR">
                <a:solidFill>
                  <a:schemeClr val="tx1"/>
                </a:solidFill>
              </a:rPr>
              <a:t>Nous utilisons un support en ligne nommé « va11ydette », cet outil permet :</a:t>
            </a:r>
          </a:p>
          <a:p>
            <a:pPr marL="342900" indent="-342900">
              <a:spcAft>
                <a:spcPts val="1800"/>
              </a:spcAft>
              <a:buClr>
                <a:schemeClr val="bg2"/>
              </a:buClr>
              <a:buFont typeface="Wingdings" panose="05000000000000000000" pitchFamily="2" charset="2"/>
              <a:buChar char="§"/>
            </a:pPr>
            <a:r>
              <a:rPr lang="fr-FR">
                <a:solidFill>
                  <a:schemeClr val="tx1"/>
                </a:solidFill>
              </a:rPr>
              <a:t>De suivre un processus d’audit cadré</a:t>
            </a:r>
          </a:p>
          <a:p>
            <a:pPr marL="342900" indent="-342900">
              <a:spcAft>
                <a:spcPts val="1800"/>
              </a:spcAft>
              <a:buClr>
                <a:schemeClr val="bg2"/>
              </a:buClr>
              <a:buFont typeface="Wingdings" panose="05000000000000000000" pitchFamily="2" charset="2"/>
              <a:buChar char="§"/>
            </a:pPr>
            <a:r>
              <a:rPr lang="fr-FR">
                <a:solidFill>
                  <a:schemeClr val="tx1"/>
                </a:solidFill>
              </a:rPr>
              <a:t>D’avoir une grille de tests organisés par thèmes et des modes opératoires détaillés</a:t>
            </a:r>
          </a:p>
          <a:p>
            <a:pPr marL="342900" indent="-342900">
              <a:spcAft>
                <a:spcPts val="1800"/>
              </a:spcAft>
              <a:buClr>
                <a:schemeClr val="bg2"/>
              </a:buClr>
              <a:buFont typeface="Wingdings" panose="05000000000000000000" pitchFamily="2" charset="2"/>
              <a:buChar char="§"/>
            </a:pPr>
            <a:r>
              <a:rPr lang="fr-FR">
                <a:solidFill>
                  <a:schemeClr val="tx1"/>
                </a:solidFill>
              </a:rPr>
              <a:t>Uniformiser l’interprétation des critères et donc sécuriser les résultats </a:t>
            </a:r>
          </a:p>
          <a:p>
            <a:pPr marL="342900" indent="-342900">
              <a:spcAft>
                <a:spcPts val="1800"/>
              </a:spcAft>
              <a:buClr>
                <a:schemeClr val="bg2"/>
              </a:buClr>
              <a:buFont typeface="Wingdings" panose="05000000000000000000" pitchFamily="2" charset="2"/>
              <a:buChar char="§"/>
            </a:pPr>
            <a:r>
              <a:rPr lang="fr-FR">
                <a:solidFill>
                  <a:schemeClr val="tx1"/>
                </a:solidFill>
              </a:rPr>
              <a:t>Des checklists paramétrées selon les besoins (Web, Android ou iOS)</a:t>
            </a:r>
          </a:p>
          <a:p>
            <a:pPr marL="342900" indent="-342900">
              <a:spcAft>
                <a:spcPts val="1800"/>
              </a:spcAft>
              <a:buClr>
                <a:schemeClr val="bg2"/>
              </a:buClr>
              <a:buFont typeface="Wingdings" panose="05000000000000000000" pitchFamily="2" charset="2"/>
              <a:buChar char="§"/>
            </a:pPr>
            <a:r>
              <a:rPr lang="fr-FR">
                <a:solidFill>
                  <a:schemeClr val="tx1"/>
                </a:solidFill>
              </a:rPr>
              <a:t>Obtenir une note de conformité globale en pourcentage</a:t>
            </a:r>
          </a:p>
          <a:p>
            <a:pPr marL="342900" indent="-342900">
              <a:spcAft>
                <a:spcPts val="1800"/>
              </a:spcAft>
              <a:buClr>
                <a:schemeClr val="bg2"/>
              </a:buClr>
              <a:buFont typeface="Wingdings" panose="05000000000000000000" pitchFamily="2" charset="2"/>
              <a:buChar char="§"/>
            </a:pPr>
            <a:r>
              <a:rPr lang="fr-FR">
                <a:solidFill>
                  <a:schemeClr val="tx1"/>
                </a:solidFill>
              </a:rPr>
              <a:t>Générer une déclaration de conformité</a:t>
            </a:r>
          </a:p>
        </p:txBody>
      </p:sp>
    </p:spTree>
    <p:extLst>
      <p:ext uri="{BB962C8B-B14F-4D97-AF65-F5344CB8AC3E}">
        <p14:creationId xmlns:p14="http://schemas.microsoft.com/office/powerpoint/2010/main" val="336118644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19FA28D5-B98C-42DB-89D6-A758B6ABBC24}"/>
              </a:ext>
            </a:extLst>
          </p:cNvPr>
          <p:cNvSpPr>
            <a:spLocks noGrp="1"/>
          </p:cNvSpPr>
          <p:nvPr>
            <p:ph idx="1"/>
          </p:nvPr>
        </p:nvSpPr>
        <p:spPr/>
        <p:txBody>
          <a:bodyPr/>
          <a:lstStyle/>
          <a:p>
            <a:r>
              <a:rPr lang="fr-FR" sz="2400"/>
              <a:t>Le SEULE changement apporté par l’arrivé du WCAG 2.2 à WCAG 1,1 concerne la modification de niveau sur le critère 2.4.7 – Focus visible</a:t>
            </a:r>
          </a:p>
          <a:p>
            <a:r>
              <a:rPr lang="fr-FR" sz="2400"/>
              <a:t>Le critère passe du niveau AA au niveau A.</a:t>
            </a:r>
          </a:p>
        </p:txBody>
      </p:sp>
      <p:sp>
        <p:nvSpPr>
          <p:cNvPr id="4" name="Titre 3">
            <a:extLst>
              <a:ext uri="{FF2B5EF4-FFF2-40B4-BE49-F238E27FC236}">
                <a16:creationId xmlns:a16="http://schemas.microsoft.com/office/drawing/2014/main" id="{95A30A23-183B-4DCB-976E-EDFE30536F24}"/>
              </a:ext>
            </a:extLst>
          </p:cNvPr>
          <p:cNvSpPr>
            <a:spLocks noGrp="1"/>
          </p:cNvSpPr>
          <p:nvPr>
            <p:ph type="title"/>
          </p:nvPr>
        </p:nvSpPr>
        <p:spPr/>
        <p:txBody>
          <a:bodyPr/>
          <a:lstStyle/>
          <a:p>
            <a:r>
              <a:rPr lang="fr-FR"/>
              <a:t>Modification apporté par le WCAG 2.2</a:t>
            </a:r>
          </a:p>
        </p:txBody>
      </p:sp>
      <p:pic>
        <p:nvPicPr>
          <p:cNvPr id="3" name="Image 2" descr="Une image contenant vaisseau, vieux&#10;&#10;Description générée automatiquement">
            <a:extLst>
              <a:ext uri="{FF2B5EF4-FFF2-40B4-BE49-F238E27FC236}">
                <a16:creationId xmlns:a16="http://schemas.microsoft.com/office/drawing/2014/main" id="{834A0F36-5A7A-4E83-92EC-A6F0D7DE5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625" y="3429000"/>
            <a:ext cx="3576035" cy="3279486"/>
          </a:xfrm>
          <a:prstGeom prst="rect">
            <a:avLst/>
          </a:prstGeom>
        </p:spPr>
      </p:pic>
    </p:spTree>
    <p:extLst>
      <p:ext uri="{BB962C8B-B14F-4D97-AF65-F5344CB8AC3E}">
        <p14:creationId xmlns:p14="http://schemas.microsoft.com/office/powerpoint/2010/main" val="29176809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err="1">
                <a:solidFill>
                  <a:schemeClr val="bg2"/>
                </a:solidFill>
              </a:rPr>
              <a:t>Glisser</a:t>
            </a:r>
            <a:r>
              <a:rPr lang="en-GB">
                <a:solidFill>
                  <a:schemeClr val="bg2"/>
                </a:solidFill>
              </a:rPr>
              <a:t> </a:t>
            </a:r>
            <a:r>
              <a:rPr lang="en-GB" err="1">
                <a:solidFill>
                  <a:schemeClr val="bg2"/>
                </a:solidFill>
              </a:rPr>
              <a:t>déposer</a:t>
            </a:r>
            <a:br>
              <a:rPr lang="en-GB"/>
            </a:br>
            <a:r>
              <a:rPr lang="en-GB" sz="1800">
                <a:solidFill>
                  <a:schemeClr val="tx1"/>
                </a:solidFill>
              </a:rPr>
              <a:t>WCAG – 2.5.7 (Level AA)</a:t>
            </a:r>
            <a:endParaRPr lang="en-GB">
              <a:solidFill>
                <a:schemeClr val="tx1"/>
              </a:solidFill>
            </a:endParaRPr>
          </a:p>
        </p:txBody>
      </p:sp>
      <p:sp>
        <p:nvSpPr>
          <p:cNvPr id="2" name="Content Placeholder 1"/>
          <p:cNvSpPr>
            <a:spLocks noGrp="1"/>
          </p:cNvSpPr>
          <p:nvPr>
            <p:ph idx="1"/>
          </p:nvPr>
        </p:nvSpPr>
        <p:spPr>
          <a:xfrm>
            <a:off x="452963" y="1588823"/>
            <a:ext cx="5420785" cy="1193262"/>
          </a:xfrm>
        </p:spPr>
        <p:txBody>
          <a:bodyPr/>
          <a:lstStyle/>
          <a:p>
            <a:r>
              <a:rPr lang="en-GB">
                <a:solidFill>
                  <a:schemeClr val="bg2"/>
                </a:solidFill>
              </a:rPr>
              <a:t>Objectif :</a:t>
            </a:r>
          </a:p>
          <a:p>
            <a:pPr lvl="1"/>
            <a:r>
              <a:rPr lang="en-GB" sz="1400"/>
              <a:t>Les </a:t>
            </a:r>
            <a:r>
              <a:rPr lang="fr-FR" sz="1400" err="1"/>
              <a:t>fonctionnalitées</a:t>
            </a:r>
            <a:r>
              <a:rPr lang="fr-FR" sz="1400"/>
              <a:t> utilisant l’action de glisser et déposer doivent avoir une alternative.</a:t>
            </a:r>
            <a:endParaRPr lang="en-GB" sz="1400"/>
          </a:p>
        </p:txBody>
      </p:sp>
      <p:sp>
        <p:nvSpPr>
          <p:cNvPr id="14" name="Content Placeholder 13"/>
          <p:cNvSpPr>
            <a:spLocks noGrp="1"/>
          </p:cNvSpPr>
          <p:nvPr>
            <p:ph idx="10"/>
          </p:nvPr>
        </p:nvSpPr>
        <p:spPr>
          <a:xfrm>
            <a:off x="6209213" y="3810000"/>
            <a:ext cx="5420785" cy="2431225"/>
          </a:xfrm>
        </p:spPr>
        <p:txBody>
          <a:bodyPr/>
          <a:lstStyle/>
          <a:p>
            <a:r>
              <a:rPr lang="en-GB" sz="1850">
                <a:solidFill>
                  <a:schemeClr val="bg2"/>
                </a:solidFill>
                <a:latin typeface="Helvetica 75 Bold"/>
                <a:ea typeface="ＭＳ Ｐゴシック"/>
              </a:rPr>
              <a:t>À noter :</a:t>
            </a:r>
            <a:endParaRPr lang="fr-FR">
              <a:solidFill>
                <a:schemeClr val="bg2"/>
              </a:solidFill>
            </a:endParaRPr>
          </a:p>
          <a:p>
            <a:pPr marL="177165" lvl="2" indent="-177165"/>
            <a:r>
              <a:rPr lang="fr-FR" sz="1400"/>
              <a:t>Les critères de réussite 2.1.1 Clavier et 2.1.3 Clavier (sans  exception) exigent que les fonctions de glisser déposer soient accessibles au clavier. Cependant, être conforme aux exigences clavier pour une opération de glisser déposer ne répond pas automatiquement à ce critère de succès.</a:t>
            </a:r>
            <a:endParaRPr lang="en-GB"/>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30915" y="2892011"/>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err="1">
                <a:solidFill>
                  <a:schemeClr val="bg2"/>
                </a:solidFill>
              </a:rPr>
              <a:t>Critère</a:t>
            </a:r>
            <a:r>
              <a:rPr lang="en-GB">
                <a:solidFill>
                  <a:schemeClr val="bg2"/>
                </a:solidFill>
              </a:rPr>
              <a:t> de succès :</a:t>
            </a:r>
          </a:p>
          <a:p>
            <a:r>
              <a:rPr lang="fr-FR" sz="1400">
                <a:solidFill>
                  <a:schemeClr val="tx1"/>
                </a:solidFill>
              </a:rPr>
              <a:t>Toutes les fonctionnalités qui utilisent un mouvement de glissement pour opérer peuvent être réalisées par un pointage à contact unique sans glisser, </a:t>
            </a:r>
            <a:br>
              <a:rPr lang="fr-FR" sz="1400">
                <a:solidFill>
                  <a:schemeClr val="tx1"/>
                </a:solidFill>
              </a:rPr>
            </a:br>
            <a:r>
              <a:rPr lang="fr-FR" sz="1400">
                <a:solidFill>
                  <a:schemeClr val="tx1"/>
                </a:solidFill>
              </a:rPr>
              <a:t>à moins que le glissement soit essentiel ou que la fonctionnalité soit déterminée par l'agent utilisateur et non modifiée par l'auteur.</a:t>
            </a:r>
            <a:endParaRPr lang="en-GB">
              <a:solidFill>
                <a:schemeClr val="bg1"/>
              </a:solidFill>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150213" y="1588824"/>
            <a:ext cx="5420785" cy="151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a:solidFill>
                  <a:schemeClr val="bg2"/>
                </a:solidFill>
              </a:rPr>
              <a:t>Exceptions :</a:t>
            </a:r>
          </a:p>
          <a:p>
            <a:pPr marL="177165" lvl="2" indent="-177165"/>
            <a:r>
              <a:rPr lang="en-GB" sz="1400"/>
              <a:t>Ce </a:t>
            </a:r>
            <a:r>
              <a:rPr lang="en-GB" sz="1400" err="1"/>
              <a:t>critère</a:t>
            </a:r>
            <a:r>
              <a:rPr lang="en-GB" sz="1400"/>
              <a:t> ne </a:t>
            </a:r>
            <a:r>
              <a:rPr lang="en-GB" sz="1400" err="1"/>
              <a:t>vise</a:t>
            </a:r>
            <a:r>
              <a:rPr lang="en-GB" sz="1400"/>
              <a:t> que les actions </a:t>
            </a:r>
            <a:r>
              <a:rPr lang="en-GB" sz="1400" err="1"/>
              <a:t>dont</a:t>
            </a:r>
            <a:r>
              <a:rPr lang="en-GB" sz="1400"/>
              <a:t> </a:t>
            </a:r>
            <a:r>
              <a:rPr lang="en-GB" sz="1400" err="1"/>
              <a:t>seul</a:t>
            </a:r>
            <a:r>
              <a:rPr lang="en-GB" sz="1400"/>
              <a:t> les points de </a:t>
            </a:r>
            <a:r>
              <a:rPr lang="en-GB" sz="1400" err="1"/>
              <a:t>départ</a:t>
            </a:r>
            <a:r>
              <a:rPr lang="en-GB" sz="1400"/>
              <a:t> et </a:t>
            </a:r>
            <a:r>
              <a:rPr lang="en-GB" sz="1400" err="1"/>
              <a:t>d’arrivée</a:t>
            </a:r>
            <a:r>
              <a:rPr lang="en-GB" sz="1400"/>
              <a:t> </a:t>
            </a:r>
            <a:r>
              <a:rPr lang="en-GB" sz="1400" err="1"/>
              <a:t>sont</a:t>
            </a:r>
            <a:r>
              <a:rPr lang="en-GB" sz="1400"/>
              <a:t> pris </a:t>
            </a:r>
            <a:r>
              <a:rPr lang="en-GB" sz="1400" err="1"/>
              <a:t>en</a:t>
            </a:r>
            <a:r>
              <a:rPr lang="en-GB" sz="1400"/>
              <a:t> </a:t>
            </a:r>
            <a:r>
              <a:rPr lang="en-GB" sz="1400" err="1"/>
              <a:t>compte</a:t>
            </a:r>
            <a:r>
              <a:rPr lang="en-GB" sz="1400"/>
              <a:t>, (action de </a:t>
            </a:r>
            <a:r>
              <a:rPr lang="en-GB" sz="1400" err="1"/>
              <a:t>glisser</a:t>
            </a:r>
            <a:r>
              <a:rPr lang="en-GB" sz="1400"/>
              <a:t>/ </a:t>
            </a:r>
            <a:r>
              <a:rPr lang="en-GB" sz="1400" err="1"/>
              <a:t>déposer</a:t>
            </a:r>
            <a:r>
              <a:rPr lang="en-GB" sz="1400"/>
              <a:t> un ticket dans un tableau Kanban par </a:t>
            </a:r>
            <a:r>
              <a:rPr lang="en-GB" sz="1400" err="1"/>
              <a:t>exemple</a:t>
            </a:r>
            <a:r>
              <a:rPr lang="en-GB" sz="1400"/>
              <a:t>) et ne </a:t>
            </a:r>
            <a:r>
              <a:rPr lang="en-GB" sz="1400" err="1"/>
              <a:t>tiens</a:t>
            </a:r>
            <a:r>
              <a:rPr lang="en-GB" sz="1400"/>
              <a:t> pas </a:t>
            </a:r>
            <a:r>
              <a:rPr lang="en-GB" sz="1400" err="1"/>
              <a:t>compte</a:t>
            </a:r>
            <a:r>
              <a:rPr lang="en-GB" sz="1400"/>
              <a:t> des actions </a:t>
            </a:r>
            <a:r>
              <a:rPr lang="en-GB" sz="1400" err="1"/>
              <a:t>dit</a:t>
            </a:r>
            <a:r>
              <a:rPr lang="en-GB" sz="1400"/>
              <a:t> de “multi-points”, </a:t>
            </a:r>
            <a:r>
              <a:rPr lang="en-GB" sz="1400" err="1"/>
              <a:t>couvert</a:t>
            </a:r>
            <a:r>
              <a:rPr lang="en-GB" sz="1400"/>
              <a:t> dans le </a:t>
            </a:r>
            <a:r>
              <a:rPr lang="en-GB" sz="1400" err="1"/>
              <a:t>critère</a:t>
            </a:r>
            <a:r>
              <a:rPr lang="en-GB" sz="1400"/>
              <a:t> WCAG 2.5.1</a:t>
            </a:r>
          </a:p>
        </p:txBody>
      </p:sp>
      <p:cxnSp>
        <p:nvCxnSpPr>
          <p:cNvPr id="13" name="Connecteur droit 12">
            <a:extLst>
              <a:ext uri="{FF2B5EF4-FFF2-40B4-BE49-F238E27FC236}">
                <a16:creationId xmlns:a16="http://schemas.microsoft.com/office/drawing/2014/main" id="{9EC5CDB5-571B-4D8D-99EF-16872E879432}"/>
              </a:ext>
              <a:ext uri="{C183D7F6-B498-43B3-948B-1728B52AA6E4}">
                <adec:decorative xmlns:adec="http://schemas.microsoft.com/office/drawing/2017/decorative" val="1"/>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 uri="{C183D7F6-B498-43B3-948B-1728B52AA6E4}">
                <adec:decorative xmlns:adec="http://schemas.microsoft.com/office/drawing/2017/decorative" val="1"/>
              </a:ext>
            </a:extLst>
          </p:cNvPr>
          <p:cNvCxnSpPr/>
          <p:nvPr/>
        </p:nvCxnSpPr>
        <p:spPr>
          <a:xfrm flipH="1">
            <a:off x="5973711" y="368219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 uri="{C183D7F6-B498-43B3-948B-1728B52AA6E4}">
                <adec:decorative xmlns:adec="http://schemas.microsoft.com/office/drawing/2017/decorative" val="1"/>
              </a:ext>
            </a:extLst>
          </p:cNvPr>
          <p:cNvSpPr/>
          <p:nvPr/>
        </p:nvSpPr>
        <p:spPr>
          <a:xfrm>
            <a:off x="339634" y="1524000"/>
            <a:ext cx="5634077" cy="1132114"/>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 name="Image 7" descr="Une image contenant texte&#10;&#10;Description générée automatiquement">
            <a:extLst>
              <a:ext uri="{FF2B5EF4-FFF2-40B4-BE49-F238E27FC236}">
                <a16:creationId xmlns:a16="http://schemas.microsoft.com/office/drawing/2014/main" id="{26260789-19A1-4C53-B725-C316A012C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382590" y="4278254"/>
            <a:ext cx="2582321" cy="2203205"/>
          </a:xfrm>
          <a:prstGeom prst="rect">
            <a:avLst/>
          </a:prstGeom>
        </p:spPr>
      </p:pic>
    </p:spTree>
    <p:extLst>
      <p:ext uri="{BB962C8B-B14F-4D97-AF65-F5344CB8AC3E}">
        <p14:creationId xmlns:p14="http://schemas.microsoft.com/office/powerpoint/2010/main" val="265833214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400" err="1">
                <a:solidFill>
                  <a:schemeClr val="bg2"/>
                </a:solidFill>
              </a:rPr>
              <a:t>Glisser</a:t>
            </a:r>
            <a:r>
              <a:rPr lang="en-GB" sz="2400">
                <a:solidFill>
                  <a:schemeClr val="bg2"/>
                </a:solidFill>
              </a:rPr>
              <a:t> deposer - </a:t>
            </a:r>
            <a:r>
              <a:rPr lang="en-GB" sz="2400" err="1">
                <a:solidFill>
                  <a:schemeClr val="bg2"/>
                </a:solidFill>
              </a:rPr>
              <a:t>Exercices</a:t>
            </a:r>
            <a:br>
              <a:rPr lang="en-GB" sz="2400"/>
            </a:br>
            <a:r>
              <a:rPr lang="en-GB" sz="1600">
                <a:solidFill>
                  <a:schemeClr val="tx1"/>
                </a:solidFill>
              </a:rPr>
              <a:t>WCAG – 2.5.7 (Level AA)</a:t>
            </a:r>
            <a:endParaRPr lang="en-GB" sz="2650" kern="0">
              <a:solidFill>
                <a:schemeClr val="tx1"/>
              </a:solidFill>
              <a:latin typeface="Helvetica 75 Bold"/>
              <a:ea typeface="ＭＳ Ｐゴシック"/>
            </a:endParaRPr>
          </a:p>
        </p:txBody>
      </p:sp>
      <p:pic>
        <p:nvPicPr>
          <p:cNvPr id="5" name="Image 4">
            <a:extLst>
              <a:ext uri="{FF2B5EF4-FFF2-40B4-BE49-F238E27FC236}">
                <a16:creationId xmlns:a16="http://schemas.microsoft.com/office/drawing/2014/main" id="{D1D5373F-A9EA-49A1-A014-A962DDC6E9D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676" y="1498418"/>
            <a:ext cx="2973621" cy="5435782"/>
          </a:xfrm>
          <a:prstGeom prst="rect">
            <a:avLst/>
          </a:prstGeom>
        </p:spPr>
      </p:pic>
      <p:pic>
        <p:nvPicPr>
          <p:cNvPr id="3" name="Image 2">
            <a:extLst>
              <a:ext uri="{FF2B5EF4-FFF2-40B4-BE49-F238E27FC236}">
                <a16:creationId xmlns:a16="http://schemas.microsoft.com/office/drawing/2014/main" id="{8424917A-5B57-4CB1-A00B-091099BF6D97}"/>
              </a:ext>
            </a:extLst>
          </p:cNvPr>
          <p:cNvPicPr>
            <a:picLocks noChangeAspect="1"/>
          </p:cNvPicPr>
          <p:nvPr/>
        </p:nvPicPr>
        <p:blipFill>
          <a:blip r:embed="rId3"/>
          <a:stretch>
            <a:fillRect/>
          </a:stretch>
        </p:blipFill>
        <p:spPr>
          <a:xfrm>
            <a:off x="593001" y="2250161"/>
            <a:ext cx="4219143" cy="2415319"/>
          </a:xfrm>
          <a:prstGeom prst="rect">
            <a:avLst/>
          </a:prstGeom>
        </p:spPr>
      </p:pic>
      <p:sp>
        <p:nvSpPr>
          <p:cNvPr id="8" name="Rectangle 7">
            <a:extLst>
              <a:ext uri="{FF2B5EF4-FFF2-40B4-BE49-F238E27FC236}">
                <a16:creationId xmlns:a16="http://schemas.microsoft.com/office/drawing/2014/main" id="{7C805748-C749-4F47-8773-28ED84A9063D}"/>
              </a:ext>
            </a:extLst>
          </p:cNvPr>
          <p:cNvSpPr/>
          <p:nvPr/>
        </p:nvSpPr>
        <p:spPr>
          <a:xfrm>
            <a:off x="360218" y="1284818"/>
            <a:ext cx="6650182" cy="3499617"/>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DDBED5B-FA3D-404D-881C-F635A02389AE}"/>
              </a:ext>
            </a:extLst>
          </p:cNvPr>
          <p:cNvSpPr txBox="1"/>
          <p:nvPr/>
        </p:nvSpPr>
        <p:spPr>
          <a:xfrm>
            <a:off x="360218" y="1284818"/>
            <a:ext cx="6650182" cy="923330"/>
          </a:xfrm>
          <a:prstGeom prst="rect">
            <a:avLst/>
          </a:prstGeom>
          <a:noFill/>
        </p:spPr>
        <p:txBody>
          <a:bodyPr wrap="square" rtlCol="0">
            <a:spAutoFit/>
          </a:bodyPr>
          <a:lstStyle/>
          <a:p>
            <a:pPr>
              <a:spcAft>
                <a:spcPts val="1200"/>
              </a:spcAft>
            </a:pPr>
            <a:r>
              <a:rPr lang="fr-FR" sz="1600">
                <a:latin typeface="Helvetica 75 Bold" panose="02000803050000020004" pitchFamily="2" charset="0"/>
              </a:rPr>
              <a:t>Exercice 1 :</a:t>
            </a:r>
          </a:p>
          <a:p>
            <a:pPr>
              <a:spcAft>
                <a:spcPts val="1200"/>
              </a:spcAft>
            </a:pPr>
            <a:r>
              <a:rPr lang="fr-FR" sz="1400">
                <a:latin typeface="Helvetica 75 Bold" panose="02000803050000020004" pitchFamily="2" charset="0"/>
              </a:rPr>
              <a:t>Je développe un tableau </a:t>
            </a:r>
            <a:r>
              <a:rPr lang="fr-FR" sz="1400" err="1">
                <a:latin typeface="Helvetica 75 Bold" panose="02000803050000020004" pitchFamily="2" charset="0"/>
              </a:rPr>
              <a:t>scrum</a:t>
            </a:r>
            <a:r>
              <a:rPr lang="fr-FR" sz="1400">
                <a:latin typeface="Helvetica 75 Bold" panose="02000803050000020004" pitchFamily="2" charset="0"/>
              </a:rPr>
              <a:t>, et je souhaite le rendre accessible, quelles sont mes possibilités ?</a:t>
            </a:r>
          </a:p>
        </p:txBody>
      </p:sp>
    </p:spTree>
    <p:extLst>
      <p:ext uri="{BB962C8B-B14F-4D97-AF65-F5344CB8AC3E}">
        <p14:creationId xmlns:p14="http://schemas.microsoft.com/office/powerpoint/2010/main" val="322341361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400" err="1">
                <a:solidFill>
                  <a:schemeClr val="bg2"/>
                </a:solidFill>
              </a:rPr>
              <a:t>Glisser</a:t>
            </a:r>
            <a:r>
              <a:rPr lang="en-GB" sz="2400">
                <a:solidFill>
                  <a:schemeClr val="bg2"/>
                </a:solidFill>
              </a:rPr>
              <a:t> deposer - </a:t>
            </a:r>
            <a:r>
              <a:rPr lang="en-GB" sz="2400" err="1">
                <a:solidFill>
                  <a:schemeClr val="bg2"/>
                </a:solidFill>
              </a:rPr>
              <a:t>Exemples</a:t>
            </a:r>
            <a:br>
              <a:rPr lang="en-GB" sz="2400"/>
            </a:br>
            <a:r>
              <a:rPr lang="en-GB" sz="1600">
                <a:solidFill>
                  <a:schemeClr val="tx1"/>
                </a:solidFill>
              </a:rPr>
              <a:t>WCAG – 2.5.7 (Level AA)</a:t>
            </a:r>
            <a:endParaRPr lang="en-GB" sz="2650" kern="0">
              <a:solidFill>
                <a:schemeClr val="tx1"/>
              </a:solidFill>
              <a:latin typeface="Helvetica 75 Bold"/>
              <a:ea typeface="ＭＳ Ｐゴシック"/>
            </a:endParaRPr>
          </a:p>
        </p:txBody>
      </p:sp>
      <p:sp>
        <p:nvSpPr>
          <p:cNvPr id="6" name="Espace réservé du contenu 5">
            <a:extLst>
              <a:ext uri="{FF2B5EF4-FFF2-40B4-BE49-F238E27FC236}">
                <a16:creationId xmlns:a16="http://schemas.microsoft.com/office/drawing/2014/main" id="{F50B524F-829C-4567-9375-511DD5B85698}"/>
              </a:ext>
            </a:extLst>
          </p:cNvPr>
          <p:cNvSpPr>
            <a:spLocks noGrp="1"/>
          </p:cNvSpPr>
          <p:nvPr>
            <p:ph idx="1"/>
          </p:nvPr>
        </p:nvSpPr>
        <p:spPr>
          <a:xfrm>
            <a:off x="443729" y="1746366"/>
            <a:ext cx="5420785" cy="4220632"/>
          </a:xfrm>
        </p:spPr>
        <p:txBody>
          <a:bodyPr/>
          <a:lstStyle/>
          <a:p>
            <a:pPr marL="285750" indent="-285750">
              <a:buFont typeface="Arial" panose="020B0604020202020204" pitchFamily="34" charset="0"/>
              <a:buChar char="•"/>
            </a:pPr>
            <a:r>
              <a:rPr lang="fr-FR" sz="1400">
                <a:solidFill>
                  <a:schemeClr val="tx1"/>
                </a:solidFill>
              </a:rPr>
              <a:t>Sur les outil de gestion de projet «kanban» par exemple, déplacer une tuile est possible via un glisser / déposer, et il est également possible en allant dans le menu, et en cliquant sur « déplacer ».</a:t>
            </a:r>
          </a:p>
          <a:p>
            <a:endParaRPr lang="fr-FR" sz="1400">
              <a:solidFill>
                <a:schemeClr val="tx1"/>
              </a:solidFill>
            </a:endParaRPr>
          </a:p>
          <a:p>
            <a:endParaRPr lang="fr-FR" sz="1400">
              <a:solidFill>
                <a:schemeClr val="tx1"/>
              </a:solidFill>
            </a:endParaRPr>
          </a:p>
          <a:p>
            <a:pPr marL="285750" indent="-285750">
              <a:buFont typeface="Arial" panose="020B0604020202020204" pitchFamily="34" charset="0"/>
              <a:buChar char="•"/>
            </a:pPr>
            <a:r>
              <a:rPr lang="fr-FR" sz="1400">
                <a:solidFill>
                  <a:schemeClr val="tx1"/>
                </a:solidFill>
              </a:rPr>
              <a:t>Un contrôle de valeur via une barre accepte également de déplacer la valeur en cliquant autre part sur la barre.</a:t>
            </a:r>
          </a:p>
        </p:txBody>
      </p:sp>
      <p:pic>
        <p:nvPicPr>
          <p:cNvPr id="5" name="Image 4">
            <a:extLst>
              <a:ext uri="{FF2B5EF4-FFF2-40B4-BE49-F238E27FC236}">
                <a16:creationId xmlns:a16="http://schemas.microsoft.com/office/drawing/2014/main" id="{E99D221C-AEA4-491A-B1EA-9E49BB70249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015604" y="1424326"/>
            <a:ext cx="1275837" cy="1394061"/>
          </a:xfrm>
          <a:prstGeom prst="rect">
            <a:avLst/>
          </a:prstGeom>
        </p:spPr>
      </p:pic>
      <p:pic>
        <p:nvPicPr>
          <p:cNvPr id="8" name="Image 7">
            <a:extLst>
              <a:ext uri="{FF2B5EF4-FFF2-40B4-BE49-F238E27FC236}">
                <a16:creationId xmlns:a16="http://schemas.microsoft.com/office/drawing/2014/main" id="{3A45A228-241D-4A73-B4EC-49B133D4BCB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86763" y="1424326"/>
            <a:ext cx="2170545" cy="1394061"/>
          </a:xfrm>
          <a:prstGeom prst="rect">
            <a:avLst/>
          </a:prstGeom>
        </p:spPr>
      </p:pic>
      <p:pic>
        <p:nvPicPr>
          <p:cNvPr id="12" name="Image 11">
            <a:extLst>
              <a:ext uri="{FF2B5EF4-FFF2-40B4-BE49-F238E27FC236}">
                <a16:creationId xmlns:a16="http://schemas.microsoft.com/office/drawing/2014/main" id="{95E879A8-52EC-4A6B-AAB8-116D440CF1A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30579" y="3270222"/>
            <a:ext cx="1504950" cy="676275"/>
          </a:xfrm>
          <a:prstGeom prst="rect">
            <a:avLst/>
          </a:prstGeom>
        </p:spPr>
      </p:pic>
      <p:sp>
        <p:nvSpPr>
          <p:cNvPr id="13" name="Rectangle 12">
            <a:extLst>
              <a:ext uri="{FF2B5EF4-FFF2-40B4-BE49-F238E27FC236}">
                <a16:creationId xmlns:a16="http://schemas.microsoft.com/office/drawing/2014/main" id="{1AE77F54-1506-4C01-8BA1-6558A847321E}"/>
              </a:ext>
              <a:ext uri="{C183D7F6-B498-43B3-948B-1728B52AA6E4}">
                <adec:decorative xmlns:adec="http://schemas.microsoft.com/office/drawing/2017/decorative" val="1"/>
              </a:ext>
            </a:extLst>
          </p:cNvPr>
          <p:cNvSpPr/>
          <p:nvPr/>
        </p:nvSpPr>
        <p:spPr>
          <a:xfrm>
            <a:off x="341745" y="1332508"/>
            <a:ext cx="11074400" cy="152888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0A61A28-E132-4FF3-B64A-E62508146404}"/>
              </a:ext>
              <a:ext uri="{C183D7F6-B498-43B3-948B-1728B52AA6E4}">
                <adec:decorative xmlns:adec="http://schemas.microsoft.com/office/drawing/2017/decorative" val="1"/>
              </a:ext>
            </a:extLst>
          </p:cNvPr>
          <p:cNvSpPr/>
          <p:nvPr/>
        </p:nvSpPr>
        <p:spPr>
          <a:xfrm>
            <a:off x="341745" y="2909079"/>
            <a:ext cx="11074400" cy="13985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18622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a:solidFill>
                  <a:schemeClr val="bg2"/>
                </a:solidFill>
                <a:latin typeface="Helvetica 75 Bold"/>
                <a:ea typeface="ＭＳ Ｐゴシック"/>
              </a:rPr>
              <a:t>Taille de la zone interactive</a:t>
            </a:r>
            <a:br>
              <a:rPr lang="en-GB" sz="2650"/>
            </a:br>
            <a:r>
              <a:rPr lang="en-GB" sz="1800">
                <a:solidFill>
                  <a:schemeClr val="tx1"/>
                </a:solidFill>
                <a:latin typeface="Helvetica 75 Bold"/>
                <a:ea typeface="ＭＳ Ｐゴシック"/>
              </a:rPr>
              <a:t>WCAG – 2.5.8 (Level 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52963" y="1588823"/>
            <a:ext cx="5420785" cy="1193262"/>
          </a:xfrm>
        </p:spPr>
        <p:txBody>
          <a:bodyPr/>
          <a:lstStyle/>
          <a:p>
            <a:r>
              <a:rPr lang="en-GB">
                <a:solidFill>
                  <a:schemeClr val="bg2"/>
                </a:solidFill>
              </a:rPr>
              <a:t>Objectif :</a:t>
            </a:r>
          </a:p>
          <a:p>
            <a:pPr lvl="1"/>
            <a:r>
              <a:rPr lang="en-GB" sz="1400" err="1"/>
              <a:t>S’assurer</a:t>
            </a:r>
            <a:r>
              <a:rPr lang="en-GB" sz="1400"/>
              <a:t> que la taille de la zone interactive </a:t>
            </a:r>
            <a:r>
              <a:rPr lang="en-GB" sz="1400" err="1"/>
              <a:t>soit</a:t>
            </a:r>
            <a:r>
              <a:rPr lang="en-GB" sz="1400"/>
              <a:t> </a:t>
            </a:r>
            <a:r>
              <a:rPr lang="fr-FR" sz="1400"/>
              <a:t>suffisamment</a:t>
            </a:r>
            <a:r>
              <a:rPr lang="en-GB" sz="1400"/>
              <a:t> </a:t>
            </a:r>
            <a:r>
              <a:rPr lang="en-GB" sz="1400" err="1"/>
              <a:t>grande</a:t>
            </a:r>
            <a:r>
              <a:rPr lang="en-GB" sz="1400"/>
              <a:t> et </a:t>
            </a:r>
            <a:r>
              <a:rPr lang="en-GB" sz="1400" err="1"/>
              <a:t>espacée</a:t>
            </a:r>
            <a:r>
              <a:rPr lang="en-GB" sz="1400"/>
              <a:t>.</a:t>
            </a:r>
          </a:p>
        </p:txBody>
      </p:sp>
      <p:sp>
        <p:nvSpPr>
          <p:cNvPr id="14" name="Content Placeholder 13"/>
          <p:cNvSpPr>
            <a:spLocks noGrp="1"/>
          </p:cNvSpPr>
          <p:nvPr>
            <p:ph idx="10"/>
          </p:nvPr>
        </p:nvSpPr>
        <p:spPr>
          <a:xfrm>
            <a:off x="6209213" y="3810000"/>
            <a:ext cx="5420785" cy="2431225"/>
          </a:xfrm>
        </p:spPr>
        <p:txBody>
          <a:bodyPr/>
          <a:lstStyle/>
          <a:p>
            <a:r>
              <a:rPr lang="en-GB" sz="1850" b="1">
                <a:solidFill>
                  <a:schemeClr val="bg2"/>
                </a:solidFill>
                <a:latin typeface="Segoe UI"/>
                <a:ea typeface="ＭＳ Ｐゴシック"/>
                <a:cs typeface="Segoe UI"/>
              </a:rPr>
              <a:t>À</a:t>
            </a:r>
            <a:r>
              <a:rPr lang="en-GB" sz="1850">
                <a:solidFill>
                  <a:schemeClr val="bg2"/>
                </a:solidFill>
                <a:latin typeface="Helvetica 75 Bold"/>
                <a:ea typeface="ＭＳ Ｐゴシック"/>
              </a:rPr>
              <a:t> noter :</a:t>
            </a:r>
            <a:endParaRPr lang="fr-FR">
              <a:solidFill>
                <a:schemeClr val="bg2"/>
              </a:solidFill>
            </a:endParaRPr>
          </a:p>
          <a:p>
            <a:pPr marL="177165" lvl="2" indent="-177165"/>
            <a:r>
              <a:rPr lang="en-GB" sz="1400" err="1"/>
              <a:t>L’exigence</a:t>
            </a:r>
            <a:r>
              <a:rPr lang="en-GB" sz="1400"/>
              <a:t> de </a:t>
            </a:r>
            <a:r>
              <a:rPr lang="en-GB" sz="1400" err="1"/>
              <a:t>ce</a:t>
            </a:r>
            <a:r>
              <a:rPr lang="en-GB" sz="1400"/>
              <a:t> </a:t>
            </a:r>
            <a:r>
              <a:rPr lang="en-GB" sz="1400" err="1"/>
              <a:t>critère</a:t>
            </a:r>
            <a:r>
              <a:rPr lang="en-GB" sz="1400"/>
              <a:t> </a:t>
            </a:r>
            <a:r>
              <a:rPr lang="en-GB" sz="1400" err="1"/>
              <a:t>est</a:t>
            </a:r>
            <a:r>
              <a:rPr lang="en-GB" sz="1400"/>
              <a:t> </a:t>
            </a:r>
            <a:r>
              <a:rPr lang="en-GB" sz="1400" err="1"/>
              <a:t>indépendante</a:t>
            </a:r>
            <a:r>
              <a:rPr lang="en-GB" sz="1400"/>
              <a:t> du </a:t>
            </a:r>
            <a:r>
              <a:rPr lang="en-GB" sz="1400" err="1"/>
              <a:t>niveau</a:t>
            </a:r>
            <a:r>
              <a:rPr lang="en-GB" sz="1400"/>
              <a:t> de zoom de la page, la taille des pixel CSS des </a:t>
            </a:r>
            <a:r>
              <a:rPr lang="en-GB" sz="1400" err="1"/>
              <a:t>éléments</a:t>
            </a:r>
            <a:r>
              <a:rPr lang="en-GB" sz="1400"/>
              <a:t> ne change pas.</a:t>
            </a:r>
          </a:p>
          <a:p>
            <a:pPr marL="177165" lvl="2" indent="-177165"/>
            <a:r>
              <a:rPr lang="en-GB" sz="1400"/>
              <a:t>Les </a:t>
            </a:r>
            <a:r>
              <a:rPr lang="en-GB" sz="1400" err="1"/>
              <a:t>listes</a:t>
            </a:r>
            <a:r>
              <a:rPr lang="en-GB" sz="1400"/>
              <a:t> de liens ne font pas exception, et </a:t>
            </a:r>
            <a:r>
              <a:rPr lang="en-GB" sz="1400" err="1"/>
              <a:t>doivent</a:t>
            </a:r>
            <a:r>
              <a:rPr lang="en-GB" sz="1400"/>
              <a:t> </a:t>
            </a:r>
            <a:r>
              <a:rPr lang="en-GB" sz="1400" err="1"/>
              <a:t>respectées</a:t>
            </a:r>
            <a:r>
              <a:rPr lang="en-GB" sz="1400"/>
              <a:t> </a:t>
            </a:r>
            <a:r>
              <a:rPr lang="en-GB" sz="1400" err="1"/>
              <a:t>l’exigence</a:t>
            </a:r>
            <a:r>
              <a:rPr lang="en-GB" sz="1400"/>
              <a:t> de distance </a:t>
            </a:r>
            <a:r>
              <a:rPr lang="en-GB" sz="1400" err="1"/>
              <a:t>d’au</a:t>
            </a:r>
            <a:r>
              <a:rPr lang="en-GB" sz="1400"/>
              <a:t> </a:t>
            </a:r>
            <a:r>
              <a:rPr lang="en-GB" sz="1400" err="1"/>
              <a:t>moins</a:t>
            </a:r>
            <a:r>
              <a:rPr lang="en-GB" sz="1400"/>
              <a:t> 24px CSS</a:t>
            </a:r>
          </a:p>
          <a:p>
            <a:pPr marL="0" lvl="2" indent="0">
              <a:buNone/>
            </a:pPr>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30915" y="2892011"/>
            <a:ext cx="5538257"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sz="1850" err="1">
                <a:solidFill>
                  <a:schemeClr val="bg2"/>
                </a:solidFill>
                <a:latin typeface="Helvetica 75 Bold"/>
                <a:ea typeface="ＭＳ Ｐゴシック"/>
              </a:rPr>
              <a:t>Critère</a:t>
            </a:r>
            <a:r>
              <a:rPr lang="en-GB" sz="1850">
                <a:solidFill>
                  <a:schemeClr val="bg2"/>
                </a:solidFill>
                <a:latin typeface="Helvetica 75 Bold"/>
                <a:ea typeface="ＭＳ Ｐゴシック"/>
              </a:rPr>
              <a:t> de succès :</a:t>
            </a:r>
          </a:p>
          <a:p>
            <a:r>
              <a:rPr lang="fr-FR" sz="1400">
                <a:solidFill>
                  <a:schemeClr val="tx1"/>
                </a:solidFill>
                <a:latin typeface="Helvetica 75 Bold"/>
                <a:ea typeface="ＭＳ Ｐゴシック"/>
              </a:rPr>
              <a:t>La taille de la cible pour les entrées pointeur est d'au moins 24 x 24 pixels CSS, sauf si :     </a:t>
            </a:r>
          </a:p>
          <a:p>
            <a:pPr marL="285750" indent="-285750">
              <a:buFont typeface="Arial" panose="020B0604020202020204" pitchFamily="34" charset="0"/>
              <a:buChar char="•"/>
            </a:pPr>
            <a:r>
              <a:rPr lang="fr-FR" sz="1400">
                <a:solidFill>
                  <a:schemeClr val="tx1"/>
                </a:solidFill>
                <a:latin typeface="Helvetica 75 Bold"/>
                <a:ea typeface="ＭＳ Ｐゴシック"/>
              </a:rPr>
              <a:t>Espacement : le décalage cible est d'au moins 24 pixels CSS par rapport à chaque cible adjacente ;     </a:t>
            </a:r>
          </a:p>
          <a:p>
            <a:pPr marL="285750" indent="-285750">
              <a:buFont typeface="Arial" panose="020B0604020202020204" pitchFamily="34" charset="0"/>
              <a:buChar char="•"/>
            </a:pPr>
            <a:r>
              <a:rPr lang="fr-FR" sz="1400">
                <a:solidFill>
                  <a:schemeClr val="tx1"/>
                </a:solidFill>
                <a:latin typeface="Helvetica 75 Bold"/>
                <a:ea typeface="ＭＳ Ｐゴシック"/>
              </a:rPr>
              <a:t>Équivalent : La fonction peut être faite via un contrôle différent sur la même page qui répond à ce critère.     </a:t>
            </a:r>
          </a:p>
          <a:p>
            <a:pPr marL="285750" indent="-285750">
              <a:buFont typeface="Arial" panose="020B0604020202020204" pitchFamily="34" charset="0"/>
              <a:buChar char="•"/>
            </a:pPr>
            <a:r>
              <a:rPr lang="fr-FR" sz="1400" err="1">
                <a:solidFill>
                  <a:schemeClr val="tx1"/>
                </a:solidFill>
                <a:latin typeface="Helvetica 75 Bold"/>
                <a:ea typeface="ＭＳ Ｐゴシック"/>
              </a:rPr>
              <a:t>Inline</a:t>
            </a:r>
            <a:r>
              <a:rPr lang="fr-FR" sz="1400">
                <a:solidFill>
                  <a:schemeClr val="tx1"/>
                </a:solidFill>
                <a:latin typeface="Helvetica 75 Bold"/>
                <a:ea typeface="ＭＳ Ｐゴシック"/>
              </a:rPr>
              <a:t> : la cible est dans une phrase ou un bloc de texte ;     </a:t>
            </a:r>
          </a:p>
          <a:p>
            <a:pPr marL="285750" indent="-285750">
              <a:buFont typeface="Arial" panose="020B0604020202020204" pitchFamily="34" charset="0"/>
              <a:buChar char="•"/>
            </a:pPr>
            <a:r>
              <a:rPr lang="fr-FR" sz="1400">
                <a:solidFill>
                  <a:schemeClr val="tx1"/>
                </a:solidFill>
                <a:latin typeface="Helvetica 75 Bold"/>
                <a:ea typeface="ＭＳ Ｐゴシック"/>
              </a:rPr>
              <a:t>Contrôle de l'agent utilisateur : la taille de la cible et le décalage cible sont déterminés par l'agent utilisateur et ne sont pas modifiés par l'auteur ;     </a:t>
            </a:r>
          </a:p>
          <a:p>
            <a:pPr marL="285750" indent="-285750">
              <a:buFont typeface="Arial" panose="020B0604020202020204" pitchFamily="34" charset="0"/>
              <a:buChar char="•"/>
            </a:pPr>
            <a:r>
              <a:rPr lang="fr-FR" sz="1400">
                <a:solidFill>
                  <a:schemeClr val="tx1"/>
                </a:solidFill>
                <a:latin typeface="Helvetica 75 Bold"/>
                <a:ea typeface="ＭＳ Ｐゴシック"/>
              </a:rPr>
              <a:t>Essentiel : Une présentation particulière de la cible est indispensable ou légalement requise pour véhiculer l'information ;</a:t>
            </a:r>
            <a:endParaRPr lang="en-GB">
              <a:solidFill>
                <a:schemeClr val="bg1"/>
              </a:solidFill>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18291" y="1588823"/>
            <a:ext cx="5420785" cy="244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a:solidFill>
                  <a:schemeClr val="bg2"/>
                </a:solidFill>
              </a:rPr>
              <a:t>Exceptions :</a:t>
            </a:r>
          </a:p>
          <a:p>
            <a:pPr marL="0" lvl="2" indent="0">
              <a:buNone/>
            </a:pPr>
            <a:r>
              <a:rPr lang="fr-FR" sz="1400"/>
              <a:t>L'exigence ne s'applique pas aux cibles lorsqu'elles sont masquées par le contenu affiché à la suite d'une interaction de l'utilisateur ou d'un comportement scripté du contenu (</a:t>
            </a:r>
            <a:r>
              <a:rPr lang="fr-FR" sz="1400" err="1"/>
              <a:t>popin</a:t>
            </a:r>
            <a:r>
              <a:rPr lang="fr-FR" sz="1400"/>
              <a:t>, modale, </a:t>
            </a:r>
            <a:r>
              <a:rPr lang="fr-FR" sz="1400" err="1"/>
              <a:t>dialog</a:t>
            </a:r>
            <a:r>
              <a:rPr lang="fr-FR" sz="1400"/>
              <a:t>, cookie…)</a:t>
            </a:r>
            <a:endParaRPr lang="en-GB" sz="1400"/>
          </a:p>
        </p:txBody>
      </p:sp>
      <p:cxnSp>
        <p:nvCxnSpPr>
          <p:cNvPr id="13" name="Connecteur droit 12">
            <a:extLst>
              <a:ext uri="{FF2B5EF4-FFF2-40B4-BE49-F238E27FC236}">
                <a16:creationId xmlns:a16="http://schemas.microsoft.com/office/drawing/2014/main" id="{9EC5CDB5-571B-4D8D-99EF-16872E879432}"/>
              </a:ext>
              <a:ext uri="{C183D7F6-B498-43B3-948B-1728B52AA6E4}">
                <adec:decorative xmlns:adec="http://schemas.microsoft.com/office/drawing/2017/decorative" val="1"/>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 uri="{C183D7F6-B498-43B3-948B-1728B52AA6E4}">
                <adec:decorative xmlns:adec="http://schemas.microsoft.com/office/drawing/2017/decorative" val="1"/>
              </a:ext>
            </a:extLst>
          </p:cNvPr>
          <p:cNvCxnSpPr/>
          <p:nvPr/>
        </p:nvCxnSpPr>
        <p:spPr>
          <a:xfrm flipH="1">
            <a:off x="5973711" y="368219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 uri="{C183D7F6-B498-43B3-948B-1728B52AA6E4}">
                <adec:decorative xmlns:adec="http://schemas.microsoft.com/office/drawing/2017/decorative" val="1"/>
              </a:ext>
            </a:extLst>
          </p:cNvPr>
          <p:cNvSpPr/>
          <p:nvPr/>
        </p:nvSpPr>
        <p:spPr>
          <a:xfrm>
            <a:off x="339634" y="1524000"/>
            <a:ext cx="5634077" cy="1132114"/>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A32A39E-74EF-4CE9-B1C4-B836E6AFD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841" y="5437160"/>
            <a:ext cx="1482482" cy="1284818"/>
          </a:xfrm>
          <a:prstGeom prst="rect">
            <a:avLst/>
          </a:prstGeom>
        </p:spPr>
      </p:pic>
      <p:cxnSp>
        <p:nvCxnSpPr>
          <p:cNvPr id="7" name="Connecteur droit avec flèche 6">
            <a:extLst>
              <a:ext uri="{FF2B5EF4-FFF2-40B4-BE49-F238E27FC236}">
                <a16:creationId xmlns:a16="http://schemas.microsoft.com/office/drawing/2014/main" id="{43E6C842-21FD-466F-8311-D25B0DF2AC61}"/>
              </a:ext>
            </a:extLst>
          </p:cNvPr>
          <p:cNvCxnSpPr/>
          <p:nvPr/>
        </p:nvCxnSpPr>
        <p:spPr>
          <a:xfrm>
            <a:off x="8157414" y="6120402"/>
            <a:ext cx="11189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80D8C801-342D-4AA5-B5B6-2B4842B6B967}"/>
              </a:ext>
            </a:extLst>
          </p:cNvPr>
          <p:cNvSpPr txBox="1"/>
          <p:nvPr/>
        </p:nvSpPr>
        <p:spPr>
          <a:xfrm>
            <a:off x="9276351" y="5911334"/>
            <a:ext cx="1816769" cy="369332"/>
          </a:xfrm>
          <a:prstGeom prst="rect">
            <a:avLst/>
          </a:prstGeom>
          <a:noFill/>
        </p:spPr>
        <p:txBody>
          <a:bodyPr wrap="square" rtlCol="0">
            <a:spAutoFit/>
          </a:bodyPr>
          <a:lstStyle/>
          <a:p>
            <a:r>
              <a:rPr lang="fr-FR"/>
              <a:t>24 px</a:t>
            </a:r>
          </a:p>
        </p:txBody>
      </p:sp>
    </p:spTree>
    <p:extLst>
      <p:ext uri="{BB962C8B-B14F-4D97-AF65-F5344CB8AC3E}">
        <p14:creationId xmlns:p14="http://schemas.microsoft.com/office/powerpoint/2010/main" val="49634804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400">
                <a:solidFill>
                  <a:schemeClr val="bg2"/>
                </a:solidFill>
              </a:rPr>
              <a:t>Taille de la zone interactive - </a:t>
            </a:r>
            <a:r>
              <a:rPr lang="en-GB" sz="2400" err="1">
                <a:solidFill>
                  <a:schemeClr val="bg2"/>
                </a:solidFill>
              </a:rPr>
              <a:t>exercices</a:t>
            </a:r>
            <a:br>
              <a:rPr lang="en-GB" sz="2400">
                <a:solidFill>
                  <a:schemeClr val="tx1"/>
                </a:solidFill>
              </a:rPr>
            </a:br>
            <a:r>
              <a:rPr lang="en-GB" sz="1600">
                <a:solidFill>
                  <a:schemeClr val="tx1"/>
                </a:solidFill>
              </a:rPr>
              <a:t>WCAG – 2.5.8 (Level AA)</a:t>
            </a:r>
            <a:endParaRPr lang="en-GB" sz="2650" kern="0">
              <a:solidFill>
                <a:schemeClr val="tx1"/>
              </a:solidFill>
              <a:latin typeface="Helvetica 75 Bold"/>
              <a:ea typeface="ＭＳ Ｐゴシック"/>
            </a:endParaRPr>
          </a:p>
        </p:txBody>
      </p:sp>
      <p:sp>
        <p:nvSpPr>
          <p:cNvPr id="7" name="Espace réservé du contenu 6">
            <a:extLst>
              <a:ext uri="{FF2B5EF4-FFF2-40B4-BE49-F238E27FC236}">
                <a16:creationId xmlns:a16="http://schemas.microsoft.com/office/drawing/2014/main" id="{FF018B76-4540-3B81-1B5F-8B939056786E}"/>
              </a:ext>
            </a:extLst>
          </p:cNvPr>
          <p:cNvSpPr>
            <a:spLocks noGrp="1"/>
          </p:cNvSpPr>
          <p:nvPr>
            <p:ph idx="1"/>
          </p:nvPr>
        </p:nvSpPr>
        <p:spPr>
          <a:xfrm>
            <a:off x="478559" y="1524000"/>
            <a:ext cx="3995913" cy="4491950"/>
          </a:xfrm>
        </p:spPr>
        <p:txBody>
          <a:bodyPr/>
          <a:lstStyle/>
          <a:p>
            <a:endParaRPr lang="fr-FR" sz="1600">
              <a:solidFill>
                <a:schemeClr val="tx1"/>
              </a:solidFill>
            </a:endParaRPr>
          </a:p>
          <a:p>
            <a:r>
              <a:rPr lang="fr-FR" sz="1600">
                <a:solidFill>
                  <a:schemeClr val="tx1"/>
                </a:solidFill>
              </a:rPr>
              <a:t>Exercice 1 :</a:t>
            </a:r>
          </a:p>
          <a:p>
            <a:r>
              <a:rPr lang="fr-FR" sz="1400">
                <a:solidFill>
                  <a:schemeClr val="tx1"/>
                </a:solidFill>
              </a:rPr>
              <a:t>Les listes de liens sont elles conformes ?</a:t>
            </a:r>
          </a:p>
        </p:txBody>
      </p:sp>
      <p:pic>
        <p:nvPicPr>
          <p:cNvPr id="4" name="Image 3" descr="Une image contenant texte&#10;&#10;Description générée automatiquement">
            <a:extLst>
              <a:ext uri="{FF2B5EF4-FFF2-40B4-BE49-F238E27FC236}">
                <a16:creationId xmlns:a16="http://schemas.microsoft.com/office/drawing/2014/main" id="{69A8172A-2E53-4433-BC5B-837AB9BC3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58" y="2979795"/>
            <a:ext cx="2744004" cy="3763997"/>
          </a:xfrm>
          <a:prstGeom prst="rect">
            <a:avLst/>
          </a:prstGeom>
        </p:spPr>
      </p:pic>
      <p:grpSp>
        <p:nvGrpSpPr>
          <p:cNvPr id="17" name="Groupe 16">
            <a:extLst>
              <a:ext uri="{FF2B5EF4-FFF2-40B4-BE49-F238E27FC236}">
                <a16:creationId xmlns:a16="http://schemas.microsoft.com/office/drawing/2014/main" id="{FFB582AF-09B9-4C46-8DA2-73A8D2BAB3E7}"/>
              </a:ext>
            </a:extLst>
          </p:cNvPr>
          <p:cNvGrpSpPr/>
          <p:nvPr/>
        </p:nvGrpSpPr>
        <p:grpSpPr>
          <a:xfrm>
            <a:off x="583932" y="2480914"/>
            <a:ext cx="3995913" cy="1705638"/>
            <a:chOff x="452967" y="2420554"/>
            <a:chExt cx="3995913" cy="1705638"/>
          </a:xfrm>
        </p:grpSpPr>
        <p:pic>
          <p:nvPicPr>
            <p:cNvPr id="5" name="Image 4">
              <a:extLst>
                <a:ext uri="{FF2B5EF4-FFF2-40B4-BE49-F238E27FC236}">
                  <a16:creationId xmlns:a16="http://schemas.microsoft.com/office/drawing/2014/main" id="{8E2696C5-E22F-43C7-A925-48A796B25B9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2967" y="2420554"/>
              <a:ext cx="3995913" cy="1705638"/>
            </a:xfrm>
            <a:prstGeom prst="rect">
              <a:avLst/>
            </a:prstGeom>
          </p:spPr>
        </p:pic>
        <p:sp>
          <p:nvSpPr>
            <p:cNvPr id="6" name="Rectangle 5">
              <a:extLst>
                <a:ext uri="{FF2B5EF4-FFF2-40B4-BE49-F238E27FC236}">
                  <a16:creationId xmlns:a16="http://schemas.microsoft.com/office/drawing/2014/main" id="{76B194EB-2B84-42FF-BBFA-4D87DC2D91CF}"/>
                </a:ext>
              </a:extLst>
            </p:cNvPr>
            <p:cNvSpPr/>
            <p:nvPr/>
          </p:nvSpPr>
          <p:spPr>
            <a:xfrm>
              <a:off x="1361842" y="3868635"/>
              <a:ext cx="748146" cy="145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57E8C1F-7873-4016-8A45-8ACF582D092A}"/>
                </a:ext>
              </a:extLst>
            </p:cNvPr>
            <p:cNvSpPr txBox="1"/>
            <p:nvPr/>
          </p:nvSpPr>
          <p:spPr>
            <a:xfrm>
              <a:off x="1307785" y="3842759"/>
              <a:ext cx="802203" cy="215444"/>
            </a:xfrm>
            <a:prstGeom prst="rect">
              <a:avLst/>
            </a:prstGeom>
            <a:solidFill>
              <a:schemeClr val="tx1"/>
            </a:solidFill>
          </p:spPr>
          <p:txBody>
            <a:bodyPr wrap="square" rtlCol="0">
              <a:spAutoFit/>
            </a:bodyPr>
            <a:lstStyle/>
            <a:p>
              <a:r>
                <a:rPr lang="fr-FR" sz="800" b="1">
                  <a:solidFill>
                    <a:schemeClr val="bg1"/>
                  </a:solidFill>
                  <a:latin typeface="Amasis MT Pro" panose="020B0604020202020204" pitchFamily="18" charset="0"/>
                  <a:cs typeface="Arial" panose="020B0604020202020204" pitchFamily="34" charset="0"/>
                </a:rPr>
                <a:t>25 px</a:t>
              </a:r>
            </a:p>
          </p:txBody>
        </p:sp>
        <p:sp>
          <p:nvSpPr>
            <p:cNvPr id="10" name="Rectangle 9">
              <a:extLst>
                <a:ext uri="{FF2B5EF4-FFF2-40B4-BE49-F238E27FC236}">
                  <a16:creationId xmlns:a16="http://schemas.microsoft.com/office/drawing/2014/main" id="{D58D7019-F160-4B89-BE12-B9291AC89AF1}"/>
                </a:ext>
              </a:extLst>
            </p:cNvPr>
            <p:cNvSpPr/>
            <p:nvPr/>
          </p:nvSpPr>
          <p:spPr>
            <a:xfrm>
              <a:off x="3560452" y="3847296"/>
              <a:ext cx="775855" cy="1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E372434-6DC1-47CD-B06A-1957F13F4173}"/>
                </a:ext>
              </a:extLst>
            </p:cNvPr>
            <p:cNvSpPr txBox="1"/>
            <p:nvPr/>
          </p:nvSpPr>
          <p:spPr>
            <a:xfrm>
              <a:off x="3492515" y="3835215"/>
              <a:ext cx="904784" cy="215444"/>
            </a:xfrm>
            <a:prstGeom prst="rect">
              <a:avLst/>
            </a:prstGeom>
            <a:solidFill>
              <a:schemeClr val="tx1"/>
            </a:solidFill>
          </p:spPr>
          <p:txBody>
            <a:bodyPr wrap="square" rtlCol="0">
              <a:spAutoFit/>
            </a:bodyPr>
            <a:lstStyle/>
            <a:p>
              <a:r>
                <a:rPr lang="fr-FR" sz="800" b="1">
                  <a:solidFill>
                    <a:schemeClr val="bg1"/>
                  </a:solidFill>
                  <a:latin typeface="Amasis MT Pro" panose="02040504050005020304" pitchFamily="18" charset="0"/>
                </a:rPr>
                <a:t>16 px</a:t>
              </a:r>
            </a:p>
          </p:txBody>
        </p:sp>
      </p:grpSp>
      <p:sp>
        <p:nvSpPr>
          <p:cNvPr id="12" name="ZoneTexte 11">
            <a:extLst>
              <a:ext uri="{FF2B5EF4-FFF2-40B4-BE49-F238E27FC236}">
                <a16:creationId xmlns:a16="http://schemas.microsoft.com/office/drawing/2014/main" id="{91478595-B6B8-481B-9D1E-0526157B582F}"/>
              </a:ext>
            </a:extLst>
          </p:cNvPr>
          <p:cNvSpPr txBox="1"/>
          <p:nvPr/>
        </p:nvSpPr>
        <p:spPr>
          <a:xfrm>
            <a:off x="360970" y="1069028"/>
            <a:ext cx="8303106" cy="523220"/>
          </a:xfrm>
          <a:prstGeom prst="rect">
            <a:avLst/>
          </a:prstGeom>
          <a:noFill/>
        </p:spPr>
        <p:txBody>
          <a:bodyPr wrap="square" rtlCol="0">
            <a:spAutoFit/>
          </a:bodyPr>
          <a:lstStyle/>
          <a:p>
            <a:r>
              <a:rPr lang="fr-FR" sz="1400">
                <a:solidFill>
                  <a:schemeClr val="tx1"/>
                </a:solidFill>
                <a:latin typeface="Helvetica 75 Bold" panose="02000803050000020004" pitchFamily="2" charset="0"/>
              </a:rPr>
              <a:t>Utilisation de l’extension chrome/</a:t>
            </a:r>
            <a:r>
              <a:rPr lang="fr-FR" sz="1400" err="1">
                <a:solidFill>
                  <a:schemeClr val="tx1"/>
                </a:solidFill>
                <a:latin typeface="Helvetica 75 Bold" panose="02000803050000020004" pitchFamily="2" charset="0"/>
              </a:rPr>
              <a:t>firefox</a:t>
            </a:r>
            <a:r>
              <a:rPr lang="fr-FR" sz="1400">
                <a:solidFill>
                  <a:schemeClr val="tx1"/>
                </a:solidFill>
                <a:latin typeface="Helvetica 75 Bold" panose="02000803050000020004" pitchFamily="2" charset="0"/>
              </a:rPr>
              <a:t> « dimensions » </a:t>
            </a:r>
            <a:r>
              <a:rPr lang="fr-FR" sz="1400">
                <a:latin typeface="Helvetica 75 Bold" panose="02000803050000020004" pitchFamily="2" charset="0"/>
              </a:rPr>
              <a:t>ou du bookmarklets « 24x24 pixel </a:t>
            </a:r>
            <a:r>
              <a:rPr lang="fr-FR" sz="1400" err="1">
                <a:latin typeface="Helvetica 75 Bold" panose="02000803050000020004" pitchFamily="2" charset="0"/>
              </a:rPr>
              <a:t>cursor</a:t>
            </a:r>
            <a:r>
              <a:rPr lang="fr-FR" sz="1400">
                <a:latin typeface="Helvetica 75 Bold" panose="02000803050000020004" pitchFamily="2" charset="0"/>
              </a:rPr>
              <a:t> » </a:t>
            </a:r>
            <a:r>
              <a:rPr lang="fr-FR" sz="1400">
                <a:solidFill>
                  <a:schemeClr val="tx1"/>
                </a:solidFill>
                <a:latin typeface="Helvetica 75 Bold" panose="02000803050000020004" pitchFamily="2" charset="0"/>
              </a:rPr>
              <a:t>peuvent être utiles pour vérifier la distance entre les éléments.</a:t>
            </a:r>
          </a:p>
        </p:txBody>
      </p:sp>
      <p:sp>
        <p:nvSpPr>
          <p:cNvPr id="13" name="ZoneTexte 12">
            <a:extLst>
              <a:ext uri="{FF2B5EF4-FFF2-40B4-BE49-F238E27FC236}">
                <a16:creationId xmlns:a16="http://schemas.microsoft.com/office/drawing/2014/main" id="{2642DE21-6F26-4422-873D-CA2C578D05E2}"/>
              </a:ext>
            </a:extLst>
          </p:cNvPr>
          <p:cNvSpPr txBox="1"/>
          <p:nvPr/>
        </p:nvSpPr>
        <p:spPr>
          <a:xfrm>
            <a:off x="5329382" y="1782823"/>
            <a:ext cx="4479636" cy="707886"/>
          </a:xfrm>
          <a:prstGeom prst="rect">
            <a:avLst/>
          </a:prstGeom>
          <a:noFill/>
        </p:spPr>
        <p:txBody>
          <a:bodyPr wrap="square" rtlCol="0">
            <a:spAutoFit/>
          </a:bodyPr>
          <a:lstStyle/>
          <a:p>
            <a:pPr>
              <a:spcAft>
                <a:spcPts val="1200"/>
              </a:spcAft>
            </a:pPr>
            <a:r>
              <a:rPr lang="fr-FR" sz="1600">
                <a:latin typeface="Helvetica 75 Bold" panose="02000803050000020004" pitchFamily="2" charset="0"/>
              </a:rPr>
              <a:t>Exercice 2 :</a:t>
            </a:r>
          </a:p>
          <a:p>
            <a:pPr>
              <a:spcAft>
                <a:spcPts val="1200"/>
              </a:spcAft>
            </a:pPr>
            <a:r>
              <a:rPr lang="fr-FR" sz="1400">
                <a:latin typeface="Helvetica 75 Bold" panose="02000803050000020004" pitchFamily="2" charset="0"/>
              </a:rPr>
              <a:t>Ces boutons sont-ils conforme ?</a:t>
            </a:r>
          </a:p>
        </p:txBody>
      </p:sp>
      <p:sp>
        <p:nvSpPr>
          <p:cNvPr id="38" name="Rectangle 37">
            <a:extLst>
              <a:ext uri="{FF2B5EF4-FFF2-40B4-BE49-F238E27FC236}">
                <a16:creationId xmlns:a16="http://schemas.microsoft.com/office/drawing/2014/main" id="{34042FCB-E846-4BFC-BD83-6DD5E1A27EF9}"/>
              </a:ext>
            </a:extLst>
          </p:cNvPr>
          <p:cNvSpPr/>
          <p:nvPr/>
        </p:nvSpPr>
        <p:spPr>
          <a:xfrm>
            <a:off x="360218" y="1782823"/>
            <a:ext cx="4611542" cy="2512086"/>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1" name="Groupe 40">
            <a:extLst>
              <a:ext uri="{FF2B5EF4-FFF2-40B4-BE49-F238E27FC236}">
                <a16:creationId xmlns:a16="http://schemas.microsoft.com/office/drawing/2014/main" id="{309C92A0-D3FD-4638-94DE-63DED46DA3F0}"/>
              </a:ext>
            </a:extLst>
          </p:cNvPr>
          <p:cNvGrpSpPr/>
          <p:nvPr/>
        </p:nvGrpSpPr>
        <p:grpSpPr>
          <a:xfrm>
            <a:off x="5263429" y="2475820"/>
            <a:ext cx="5839311" cy="1906359"/>
            <a:chOff x="5263429" y="2475820"/>
            <a:chExt cx="5839311" cy="1906359"/>
          </a:xfrm>
        </p:grpSpPr>
        <p:grpSp>
          <p:nvGrpSpPr>
            <p:cNvPr id="37" name="Groupe 36">
              <a:extLst>
                <a:ext uri="{FF2B5EF4-FFF2-40B4-BE49-F238E27FC236}">
                  <a16:creationId xmlns:a16="http://schemas.microsoft.com/office/drawing/2014/main" id="{033EDB5B-9DEB-471B-82E3-787B1CE256A1}"/>
                </a:ext>
              </a:extLst>
            </p:cNvPr>
            <p:cNvGrpSpPr/>
            <p:nvPr/>
          </p:nvGrpSpPr>
          <p:grpSpPr>
            <a:xfrm>
              <a:off x="5263429" y="2815071"/>
              <a:ext cx="5705475" cy="1280737"/>
              <a:chOff x="5264160" y="2522528"/>
              <a:chExt cx="5705475" cy="1280737"/>
            </a:xfrm>
          </p:grpSpPr>
          <p:grpSp>
            <p:nvGrpSpPr>
              <p:cNvPr id="19" name="Groupe 18">
                <a:extLst>
                  <a:ext uri="{FF2B5EF4-FFF2-40B4-BE49-F238E27FC236}">
                    <a16:creationId xmlns:a16="http://schemas.microsoft.com/office/drawing/2014/main" id="{8F897200-FA05-4DEE-850B-E4334762341D}"/>
                  </a:ext>
                </a:extLst>
              </p:cNvPr>
              <p:cNvGrpSpPr/>
              <p:nvPr/>
            </p:nvGrpSpPr>
            <p:grpSpPr>
              <a:xfrm>
                <a:off x="5264160" y="2803140"/>
                <a:ext cx="5705475" cy="1000125"/>
                <a:chOff x="5441780" y="2717252"/>
                <a:chExt cx="5705475" cy="1000125"/>
              </a:xfrm>
            </p:grpSpPr>
            <p:grpSp>
              <p:nvGrpSpPr>
                <p:cNvPr id="16" name="Groupe 15">
                  <a:extLst>
                    <a:ext uri="{FF2B5EF4-FFF2-40B4-BE49-F238E27FC236}">
                      <a16:creationId xmlns:a16="http://schemas.microsoft.com/office/drawing/2014/main" id="{75BD3936-FDF8-47FB-BA80-0196025B827F}"/>
                    </a:ext>
                  </a:extLst>
                </p:cNvPr>
                <p:cNvGrpSpPr/>
                <p:nvPr/>
              </p:nvGrpSpPr>
              <p:grpSpPr>
                <a:xfrm>
                  <a:off x="5441780" y="2717252"/>
                  <a:ext cx="5705475" cy="1000125"/>
                  <a:chOff x="5441780" y="2717252"/>
                  <a:chExt cx="5705475" cy="1000125"/>
                </a:xfrm>
              </p:grpSpPr>
              <p:pic>
                <p:nvPicPr>
                  <p:cNvPr id="14" name="Image 13">
                    <a:extLst>
                      <a:ext uri="{FF2B5EF4-FFF2-40B4-BE49-F238E27FC236}">
                        <a16:creationId xmlns:a16="http://schemas.microsoft.com/office/drawing/2014/main" id="{828A645F-B617-4AB5-9A1E-748ACC633D2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441780" y="2717252"/>
                    <a:ext cx="5705475" cy="1000125"/>
                  </a:xfrm>
                  <a:prstGeom prst="rect">
                    <a:avLst/>
                  </a:prstGeom>
                </p:spPr>
              </p:pic>
              <p:sp>
                <p:nvSpPr>
                  <p:cNvPr id="15" name="Rectangle 14">
                    <a:extLst>
                      <a:ext uri="{FF2B5EF4-FFF2-40B4-BE49-F238E27FC236}">
                        <a16:creationId xmlns:a16="http://schemas.microsoft.com/office/drawing/2014/main" id="{EDDB62C4-AD0E-4644-BFF1-A03312F25087}"/>
                      </a:ext>
                    </a:extLst>
                  </p:cNvPr>
                  <p:cNvSpPr/>
                  <p:nvPr/>
                </p:nvSpPr>
                <p:spPr>
                  <a:xfrm>
                    <a:off x="9778419" y="2878234"/>
                    <a:ext cx="1293091" cy="720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977AA0A8-0A3A-4253-9317-90A8DC7312FE}"/>
                    </a:ext>
                  </a:extLst>
                </p:cNvPr>
                <p:cNvSpPr txBox="1"/>
                <p:nvPr/>
              </p:nvSpPr>
              <p:spPr>
                <a:xfrm>
                  <a:off x="9698181" y="2955302"/>
                  <a:ext cx="1006763" cy="677108"/>
                </a:xfrm>
                <a:prstGeom prst="rect">
                  <a:avLst/>
                </a:prstGeom>
                <a:noFill/>
              </p:spPr>
              <p:txBody>
                <a:bodyPr wrap="square" rtlCol="0">
                  <a:spAutoFit/>
                </a:bodyPr>
                <a:lstStyle/>
                <a:p>
                  <a:pPr>
                    <a:spcAft>
                      <a:spcPts val="1200"/>
                    </a:spcAft>
                  </a:pPr>
                  <a:r>
                    <a:rPr lang="fr-FR" sz="1400" b="1">
                      <a:solidFill>
                        <a:schemeClr val="bg1"/>
                      </a:solidFill>
                    </a:rPr>
                    <a:t>20 px</a:t>
                  </a:r>
                </a:p>
                <a:p>
                  <a:pPr>
                    <a:spcAft>
                      <a:spcPts val="1200"/>
                    </a:spcAft>
                  </a:pPr>
                  <a:r>
                    <a:rPr lang="fr-FR" sz="1400" b="1">
                      <a:solidFill>
                        <a:schemeClr val="bg1"/>
                      </a:solidFill>
                    </a:rPr>
                    <a:t>20 px</a:t>
                  </a:r>
                </a:p>
              </p:txBody>
            </p:sp>
          </p:grpSp>
          <p:sp>
            <p:nvSpPr>
              <p:cNvPr id="27" name="Accolade fermante 26">
                <a:extLst>
                  <a:ext uri="{FF2B5EF4-FFF2-40B4-BE49-F238E27FC236}">
                    <a16:creationId xmlns:a16="http://schemas.microsoft.com/office/drawing/2014/main" id="{AE8F7432-6E26-44EA-A060-8BADD96A80EA}"/>
                  </a:ext>
                </a:extLst>
              </p:cNvPr>
              <p:cNvSpPr/>
              <p:nvPr/>
            </p:nvSpPr>
            <p:spPr>
              <a:xfrm rot="16200000">
                <a:off x="5749039" y="2524804"/>
                <a:ext cx="139844" cy="757284"/>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28" name="Accolade fermante 27">
                <a:extLst>
                  <a:ext uri="{FF2B5EF4-FFF2-40B4-BE49-F238E27FC236}">
                    <a16:creationId xmlns:a16="http://schemas.microsoft.com/office/drawing/2014/main" id="{81CC1943-C6DE-480A-84B8-376894DD1198}"/>
                  </a:ext>
                </a:extLst>
              </p:cNvPr>
              <p:cNvSpPr/>
              <p:nvPr/>
            </p:nvSpPr>
            <p:spPr>
              <a:xfrm rot="16200000">
                <a:off x="6521585" y="2528017"/>
                <a:ext cx="146272" cy="757284"/>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29" name="Accolade fermante 28">
                <a:extLst>
                  <a:ext uri="{FF2B5EF4-FFF2-40B4-BE49-F238E27FC236}">
                    <a16:creationId xmlns:a16="http://schemas.microsoft.com/office/drawing/2014/main" id="{7E1300B4-A35B-4676-A514-BF9A60FE287B}"/>
                  </a:ext>
                </a:extLst>
              </p:cNvPr>
              <p:cNvSpPr/>
              <p:nvPr/>
            </p:nvSpPr>
            <p:spPr>
              <a:xfrm rot="16200000">
                <a:off x="7370307" y="2474293"/>
                <a:ext cx="127398" cy="870752"/>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30" name="Accolade fermante 29">
                <a:extLst>
                  <a:ext uri="{FF2B5EF4-FFF2-40B4-BE49-F238E27FC236}">
                    <a16:creationId xmlns:a16="http://schemas.microsoft.com/office/drawing/2014/main" id="{CE51DC13-05E8-44CB-B7CA-916B656DB01D}"/>
                  </a:ext>
                </a:extLst>
              </p:cNvPr>
              <p:cNvSpPr/>
              <p:nvPr/>
            </p:nvSpPr>
            <p:spPr>
              <a:xfrm rot="16200000">
                <a:off x="8241109" y="2499508"/>
                <a:ext cx="127399" cy="820321"/>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31" name="Accolade fermante 30">
                <a:extLst>
                  <a:ext uri="{FF2B5EF4-FFF2-40B4-BE49-F238E27FC236}">
                    <a16:creationId xmlns:a16="http://schemas.microsoft.com/office/drawing/2014/main" id="{5CBAEE5B-388D-4DEF-99F7-CA1CD87BC96C}"/>
                  </a:ext>
                </a:extLst>
              </p:cNvPr>
              <p:cNvSpPr/>
              <p:nvPr/>
            </p:nvSpPr>
            <p:spPr>
              <a:xfrm rot="16200000">
                <a:off x="8961345" y="2609195"/>
                <a:ext cx="146272" cy="588492"/>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32" name="ZoneTexte 31">
                <a:extLst>
                  <a:ext uri="{FF2B5EF4-FFF2-40B4-BE49-F238E27FC236}">
                    <a16:creationId xmlns:a16="http://schemas.microsoft.com/office/drawing/2014/main" id="{AE8483E0-70C7-48B5-9D72-6EF0AD68DEB0}"/>
                  </a:ext>
                </a:extLst>
              </p:cNvPr>
              <p:cNvSpPr txBox="1"/>
              <p:nvPr/>
            </p:nvSpPr>
            <p:spPr>
              <a:xfrm>
                <a:off x="5470145" y="2527141"/>
                <a:ext cx="668931" cy="307777"/>
              </a:xfrm>
              <a:prstGeom prst="rect">
                <a:avLst/>
              </a:prstGeom>
              <a:noFill/>
            </p:spPr>
            <p:txBody>
              <a:bodyPr wrap="square" rtlCol="0">
                <a:spAutoFit/>
              </a:bodyPr>
              <a:lstStyle/>
              <a:p>
                <a:r>
                  <a:rPr lang="fr-FR" sz="1400" b="1"/>
                  <a:t>70 px</a:t>
                </a:r>
              </a:p>
            </p:txBody>
          </p:sp>
          <p:sp>
            <p:nvSpPr>
              <p:cNvPr id="33" name="ZoneTexte 32">
                <a:extLst>
                  <a:ext uri="{FF2B5EF4-FFF2-40B4-BE49-F238E27FC236}">
                    <a16:creationId xmlns:a16="http://schemas.microsoft.com/office/drawing/2014/main" id="{CC655946-4F0C-43DE-9B48-2256872E8C7B}"/>
                  </a:ext>
                </a:extLst>
              </p:cNvPr>
              <p:cNvSpPr txBox="1"/>
              <p:nvPr/>
            </p:nvSpPr>
            <p:spPr>
              <a:xfrm>
                <a:off x="6283819" y="2538191"/>
                <a:ext cx="668931" cy="307777"/>
              </a:xfrm>
              <a:prstGeom prst="rect">
                <a:avLst/>
              </a:prstGeom>
              <a:noFill/>
            </p:spPr>
            <p:txBody>
              <a:bodyPr wrap="square" rtlCol="0">
                <a:spAutoFit/>
              </a:bodyPr>
              <a:lstStyle/>
              <a:p>
                <a:r>
                  <a:rPr lang="fr-FR" sz="1400" b="1"/>
                  <a:t>50 px</a:t>
                </a:r>
              </a:p>
            </p:txBody>
          </p:sp>
          <p:sp>
            <p:nvSpPr>
              <p:cNvPr id="34" name="ZoneTexte 33">
                <a:extLst>
                  <a:ext uri="{FF2B5EF4-FFF2-40B4-BE49-F238E27FC236}">
                    <a16:creationId xmlns:a16="http://schemas.microsoft.com/office/drawing/2014/main" id="{8B6736FC-70DF-463B-8B70-7AC1BCF53B0B}"/>
                  </a:ext>
                </a:extLst>
              </p:cNvPr>
              <p:cNvSpPr txBox="1"/>
              <p:nvPr/>
            </p:nvSpPr>
            <p:spPr>
              <a:xfrm>
                <a:off x="7108782" y="2543565"/>
                <a:ext cx="668931" cy="307777"/>
              </a:xfrm>
              <a:prstGeom prst="rect">
                <a:avLst/>
              </a:prstGeom>
              <a:noFill/>
            </p:spPr>
            <p:txBody>
              <a:bodyPr wrap="square" rtlCol="0">
                <a:spAutoFit/>
              </a:bodyPr>
              <a:lstStyle/>
              <a:p>
                <a:r>
                  <a:rPr lang="fr-FR" sz="1400" b="1"/>
                  <a:t>90 px</a:t>
                </a:r>
              </a:p>
            </p:txBody>
          </p:sp>
          <p:sp>
            <p:nvSpPr>
              <p:cNvPr id="35" name="ZoneTexte 34">
                <a:extLst>
                  <a:ext uri="{FF2B5EF4-FFF2-40B4-BE49-F238E27FC236}">
                    <a16:creationId xmlns:a16="http://schemas.microsoft.com/office/drawing/2014/main" id="{9CFC4766-2884-44CA-BCBC-4A7AA848E48D}"/>
                  </a:ext>
                </a:extLst>
              </p:cNvPr>
              <p:cNvSpPr txBox="1"/>
              <p:nvPr/>
            </p:nvSpPr>
            <p:spPr>
              <a:xfrm>
                <a:off x="7995876" y="2522528"/>
                <a:ext cx="668931" cy="307777"/>
              </a:xfrm>
              <a:prstGeom prst="rect">
                <a:avLst/>
              </a:prstGeom>
              <a:noFill/>
            </p:spPr>
            <p:txBody>
              <a:bodyPr wrap="square" rtlCol="0">
                <a:spAutoFit/>
              </a:bodyPr>
              <a:lstStyle/>
              <a:p>
                <a:r>
                  <a:rPr lang="fr-FR" sz="1400" b="1"/>
                  <a:t>80 px</a:t>
                </a:r>
              </a:p>
            </p:txBody>
          </p:sp>
          <p:sp>
            <p:nvSpPr>
              <p:cNvPr id="36" name="ZoneTexte 35">
                <a:extLst>
                  <a:ext uri="{FF2B5EF4-FFF2-40B4-BE49-F238E27FC236}">
                    <a16:creationId xmlns:a16="http://schemas.microsoft.com/office/drawing/2014/main" id="{3FC1DA93-225F-4B20-8536-B4B9B4DC8978}"/>
                  </a:ext>
                </a:extLst>
              </p:cNvPr>
              <p:cNvSpPr txBox="1"/>
              <p:nvPr/>
            </p:nvSpPr>
            <p:spPr>
              <a:xfrm>
                <a:off x="8714969" y="2543565"/>
                <a:ext cx="668931" cy="307777"/>
              </a:xfrm>
              <a:prstGeom prst="rect">
                <a:avLst/>
              </a:prstGeom>
              <a:noFill/>
            </p:spPr>
            <p:txBody>
              <a:bodyPr wrap="square" rtlCol="0">
                <a:spAutoFit/>
              </a:bodyPr>
              <a:lstStyle/>
              <a:p>
                <a:r>
                  <a:rPr lang="fr-FR" sz="1400" b="1"/>
                  <a:t>45 px</a:t>
                </a:r>
              </a:p>
            </p:txBody>
          </p:sp>
        </p:grpSp>
        <p:sp>
          <p:nvSpPr>
            <p:cNvPr id="40" name="Rectangle 39">
              <a:extLst>
                <a:ext uri="{FF2B5EF4-FFF2-40B4-BE49-F238E27FC236}">
                  <a16:creationId xmlns:a16="http://schemas.microsoft.com/office/drawing/2014/main" id="{BD6AAD91-9317-483B-AD96-45457FDFC9C3}"/>
                </a:ext>
              </a:extLst>
            </p:cNvPr>
            <p:cNvSpPr/>
            <p:nvPr/>
          </p:nvSpPr>
          <p:spPr>
            <a:xfrm>
              <a:off x="10171771" y="2475820"/>
              <a:ext cx="930969" cy="1906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9" name="Rectangle 38">
            <a:extLst>
              <a:ext uri="{FF2B5EF4-FFF2-40B4-BE49-F238E27FC236}">
                <a16:creationId xmlns:a16="http://schemas.microsoft.com/office/drawing/2014/main" id="{9A3EDB95-DB84-4577-AD6F-5EF888E09650}"/>
              </a:ext>
            </a:extLst>
          </p:cNvPr>
          <p:cNvSpPr/>
          <p:nvPr/>
        </p:nvSpPr>
        <p:spPr>
          <a:xfrm>
            <a:off x="5263429" y="1782823"/>
            <a:ext cx="4979698" cy="2512086"/>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3732597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0" y="357188"/>
            <a:ext cx="10150475" cy="53038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219170" rtl="0" eaLnBrk="1" fontAlgn="auto" latinLnBrk="0" hangingPunct="1">
              <a:lnSpc>
                <a:spcPct val="85000"/>
              </a:lnSpc>
              <a:spcBef>
                <a:spcPts val="800"/>
              </a:spcBef>
              <a:spcAft>
                <a:spcPts val="4267"/>
              </a:spcAft>
              <a:buClr>
                <a:srgbClr val="FFFFFF"/>
              </a:buClr>
              <a:buSzPct val="25000"/>
              <a:buFontTx/>
              <a:buNone/>
              <a:tabLst/>
              <a:defRPr/>
            </a:pPr>
            <a:r>
              <a:rPr kumimoji="0" lang="en-GB" sz="7333" b="0" i="0" u="none" strike="noStrike" kern="1200" cap="none" spc="-27" normalizeH="0" baseline="0" noProof="0" err="1">
                <a:ln>
                  <a:noFill/>
                </a:ln>
                <a:solidFill>
                  <a:srgbClr val="FF7900"/>
                </a:solidFill>
                <a:effectLst/>
                <a:uLnTx/>
                <a:uFillTx/>
                <a:latin typeface="Helvetica 75 Bold" panose="020B0804020202020204" pitchFamily="34" charset="0"/>
                <a:ea typeface="+mn-ea"/>
                <a:cs typeface="+mn-cs"/>
              </a:rPr>
              <a:t>Auditer</a:t>
            </a:r>
            <a:r>
              <a:rPr kumimoji="0" lang="en-GB" sz="7333" b="0" i="0" u="none" strike="noStrike" kern="1200" cap="none" spc="-27" normalizeH="0" baseline="0" noProof="0">
                <a:ln>
                  <a:noFill/>
                </a:ln>
                <a:solidFill>
                  <a:srgbClr val="FF7900"/>
                </a:solidFill>
                <a:effectLst/>
                <a:uLnTx/>
                <a:uFillTx/>
                <a:latin typeface="Helvetica 75 Bold" panose="020B0804020202020204" pitchFamily="34" charset="0"/>
                <a:ea typeface="+mn-ea"/>
                <a:cs typeface="+mn-cs"/>
              </a:rPr>
              <a:t>, </a:t>
            </a:r>
            <a:r>
              <a:rPr kumimoji="0" lang="en-GB" sz="7333" b="0" i="0" u="none" strike="noStrike" kern="1200" cap="none" spc="-27" normalizeH="0" baseline="0" noProof="0" err="1">
                <a:ln>
                  <a:noFill/>
                </a:ln>
                <a:solidFill>
                  <a:srgbClr val="FF7900"/>
                </a:solidFill>
                <a:effectLst/>
                <a:uLnTx/>
                <a:uFillTx/>
                <a:latin typeface="Helvetica 75 Bold" panose="020B0804020202020204" pitchFamily="34" charset="0"/>
                <a:ea typeface="+mn-ea"/>
                <a:cs typeface="+mn-cs"/>
              </a:rPr>
              <a:t>auditer</a:t>
            </a:r>
            <a:r>
              <a:rPr kumimoji="0" lang="en-GB" sz="7333" b="0" i="0" u="none" strike="noStrike" kern="1200" cap="none" spc="-27" normalizeH="0" baseline="0" noProof="0">
                <a:ln>
                  <a:noFill/>
                </a:ln>
                <a:solidFill>
                  <a:srgbClr val="FF7900"/>
                </a:solidFill>
                <a:effectLst/>
                <a:uLnTx/>
                <a:uFillTx/>
                <a:latin typeface="Helvetica 75 Bold" panose="020B0804020202020204" pitchFamily="34" charset="0"/>
                <a:ea typeface="+mn-ea"/>
                <a:cs typeface="+mn-cs"/>
              </a:rPr>
              <a:t> encore </a:t>
            </a:r>
            <a:r>
              <a:rPr kumimoji="0" lang="en-GB" sz="7333" b="0" i="0" u="none" strike="noStrike" kern="1200" cap="none" spc="-27" normalizeH="0" baseline="0" noProof="0" err="1">
                <a:ln>
                  <a:noFill/>
                </a:ln>
                <a:solidFill>
                  <a:srgbClr val="FF7900"/>
                </a:solidFill>
                <a:effectLst/>
                <a:uLnTx/>
                <a:uFillTx/>
                <a:latin typeface="Helvetica 75 Bold" panose="020B0804020202020204" pitchFamily="34" charset="0"/>
                <a:ea typeface="+mn-ea"/>
                <a:cs typeface="+mn-cs"/>
              </a:rPr>
              <a:t>qu’ils</a:t>
            </a:r>
            <a:r>
              <a:rPr kumimoji="0" lang="en-GB" sz="7333" b="0" i="0" u="none" strike="noStrike" kern="1200" cap="none" spc="-27" normalizeH="0" baseline="0" noProof="0">
                <a:ln>
                  <a:noFill/>
                </a:ln>
                <a:solidFill>
                  <a:srgbClr val="FF7900"/>
                </a:solidFill>
                <a:effectLst/>
                <a:uLnTx/>
                <a:uFillTx/>
                <a:latin typeface="Helvetica 75 Bold" panose="020B0804020202020204" pitchFamily="34" charset="0"/>
                <a:ea typeface="+mn-ea"/>
                <a:cs typeface="+mn-cs"/>
              </a:rPr>
              <a:t> </a:t>
            </a:r>
            <a:r>
              <a:rPr kumimoji="0" lang="en-GB" sz="7333" b="0" i="0" u="none" strike="noStrike" kern="1200" cap="none" spc="-27" normalizeH="0" baseline="0" noProof="0" err="1">
                <a:ln>
                  <a:noFill/>
                </a:ln>
                <a:solidFill>
                  <a:srgbClr val="FF7900"/>
                </a:solidFill>
                <a:effectLst/>
                <a:uLnTx/>
                <a:uFillTx/>
                <a:latin typeface="Helvetica 75 Bold" panose="020B0804020202020204" pitchFamily="34" charset="0"/>
                <a:ea typeface="+mn-ea"/>
                <a:cs typeface="+mn-cs"/>
              </a:rPr>
              <a:t>disaient</a:t>
            </a:r>
            <a:r>
              <a:rPr kumimoji="0" lang="en-GB" sz="7333" b="0" i="0" u="none" strike="noStrike" kern="1200" cap="none" spc="-27" normalizeH="0" baseline="0" noProof="0">
                <a:ln>
                  <a:noFill/>
                </a:ln>
                <a:solidFill>
                  <a:srgbClr val="FF7900"/>
                </a:solidFill>
                <a:effectLst/>
                <a:uLnTx/>
                <a:uFillTx/>
                <a:latin typeface="Helvetica 75 Bold" panose="020B0804020202020204" pitchFamily="34" charset="0"/>
                <a:ea typeface="+mn-ea"/>
                <a:cs typeface="+mn-cs"/>
              </a:rPr>
              <a:t> !</a:t>
            </a:r>
            <a:br>
              <a:rPr kumimoji="0" lang="en-GB" sz="7333" b="0" i="0" u="none" strike="noStrike" kern="1200" cap="none" spc="-27" normalizeH="0" baseline="0" noProof="0">
                <a:ln>
                  <a:noFill/>
                </a:ln>
                <a:solidFill>
                  <a:srgbClr val="000000"/>
                </a:solidFill>
                <a:effectLst/>
                <a:uLnTx/>
                <a:uFillTx/>
                <a:latin typeface="Helvetica 75 Bold" panose="020B0804020202020204" pitchFamily="34" charset="0"/>
                <a:ea typeface="+mn-ea"/>
                <a:cs typeface="+mn-cs"/>
              </a:rPr>
            </a:br>
            <a:r>
              <a:rPr kumimoji="0" lang="en-GB" sz="4400" b="0" i="0" u="none" strike="noStrike" kern="1200" cap="none" spc="-27" normalizeH="0" baseline="0" noProof="0" err="1">
                <a:ln>
                  <a:noFill/>
                </a:ln>
                <a:solidFill>
                  <a:schemeClr val="tx1"/>
                </a:solidFill>
                <a:effectLst/>
                <a:uLnTx/>
                <a:uFillTx/>
                <a:latin typeface="Helvetica 75 Bold" panose="020B0804020202020204" pitchFamily="34" charset="0"/>
                <a:ea typeface="+mn-ea"/>
                <a:cs typeface="+mn-cs"/>
              </a:rPr>
              <a:t>Méthodo</a:t>
            </a:r>
            <a:r>
              <a:rPr kumimoji="0" lang="en-GB" sz="4400" b="0" i="0" u="none" strike="noStrike" kern="1200" cap="none" spc="-27" normalizeH="0" baseline="0" noProof="0">
                <a:ln>
                  <a:noFill/>
                </a:ln>
                <a:solidFill>
                  <a:schemeClr val="tx1"/>
                </a:solidFill>
                <a:effectLst/>
                <a:uLnTx/>
                <a:uFillTx/>
                <a:latin typeface="Helvetica 75 Bold" panose="020B0804020202020204" pitchFamily="34" charset="0"/>
                <a:ea typeface="+mn-ea"/>
                <a:cs typeface="+mn-cs"/>
              </a:rPr>
              <a:t> de tests d’a11y dans un monde WCAG 2.2</a:t>
            </a:r>
          </a:p>
          <a:p>
            <a:pPr marL="0" marR="0" lvl="0" indent="0" algn="l" defTabSz="1219170" rtl="0" eaLnBrk="1" fontAlgn="auto" latinLnBrk="0" hangingPunct="1">
              <a:lnSpc>
                <a:spcPct val="85000"/>
              </a:lnSpc>
              <a:spcBef>
                <a:spcPts val="800"/>
              </a:spcBef>
              <a:spcAft>
                <a:spcPts val="4267"/>
              </a:spcAft>
              <a:buClr>
                <a:srgbClr val="FFFFFF"/>
              </a:buClr>
              <a:buSzPct val="25000"/>
              <a:buFontTx/>
              <a:buNone/>
              <a:tabLst/>
              <a:defRPr/>
            </a:pPr>
            <a:endParaRPr kumimoji="0" lang="en-GB" sz="4400" b="0" i="0" u="none" strike="noStrike" kern="1200" cap="none" spc="-27" normalizeH="0" baseline="0" noProof="0">
              <a:ln>
                <a:noFill/>
              </a:ln>
              <a:solidFill>
                <a:schemeClr val="tx1"/>
              </a:solidFill>
              <a:effectLst/>
              <a:uLnTx/>
              <a:uFillTx/>
              <a:latin typeface="Helvetica 75 Bold" panose="020B0804020202020204" pitchFamily="34" charset="0"/>
              <a:ea typeface="+mn-ea"/>
              <a:cs typeface="+mn-cs"/>
            </a:endParaRPr>
          </a:p>
          <a:p>
            <a:pPr marL="0" marR="0" lvl="1" indent="0" algn="l" defTabSz="1219170" rtl="0" eaLnBrk="1" fontAlgn="auto" latinLnBrk="0" hangingPunct="1">
              <a:lnSpc>
                <a:spcPct val="90000"/>
              </a:lnSpc>
              <a:spcBef>
                <a:spcPts val="800"/>
              </a:spcBef>
              <a:spcAft>
                <a:spcPts val="3200"/>
              </a:spcAft>
              <a:buClr>
                <a:srgbClr val="FFFFFF"/>
              </a:buClr>
              <a:buSzPct val="25000"/>
              <a:buFontTx/>
              <a:buNone/>
              <a:tabLst/>
              <a:defRPr/>
            </a:pPr>
            <a:r>
              <a:rPr kumimoji="0" lang="en-GB" sz="1867" b="0" i="0" u="none" strike="noStrike" kern="1200" cap="none" spc="-27" normalizeH="0" baseline="0" noProof="0">
                <a:ln>
                  <a:noFill/>
                </a:ln>
                <a:solidFill>
                  <a:schemeClr val="tx1"/>
                </a:solidFill>
                <a:effectLst/>
                <a:uLnTx/>
                <a:uFillTx/>
                <a:latin typeface="Helvetica 75 Bold" panose="020B0804020202020204" pitchFamily="34" charset="0"/>
                <a:ea typeface="+mn-ea"/>
                <a:cs typeface="+mn-cs"/>
              </a:rPr>
              <a:t>Par Vincent Aniort &amp; Damien Gomez</a:t>
            </a:r>
          </a:p>
        </p:txBody>
      </p:sp>
    </p:spTree>
    <p:extLst>
      <p:ext uri="{BB962C8B-B14F-4D97-AF65-F5344CB8AC3E}">
        <p14:creationId xmlns:p14="http://schemas.microsoft.com/office/powerpoint/2010/main" val="62630626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400">
                <a:solidFill>
                  <a:schemeClr val="bg2"/>
                </a:solidFill>
              </a:rPr>
              <a:t>Taille de la zone interactive - </a:t>
            </a:r>
            <a:r>
              <a:rPr lang="en-GB" sz="2400" err="1">
                <a:solidFill>
                  <a:schemeClr val="bg2"/>
                </a:solidFill>
              </a:rPr>
              <a:t>exemples</a:t>
            </a:r>
            <a:br>
              <a:rPr lang="en-GB" sz="2400"/>
            </a:br>
            <a:r>
              <a:rPr lang="en-GB" sz="1600">
                <a:solidFill>
                  <a:schemeClr val="tx1"/>
                </a:solidFill>
              </a:rPr>
              <a:t>WCAG – 2.5.8 (Level AA)</a:t>
            </a:r>
            <a:endParaRPr lang="en-GB" sz="2650" kern="0">
              <a:solidFill>
                <a:schemeClr val="tx1"/>
              </a:solidFill>
              <a:latin typeface="Helvetica 75 Bold"/>
              <a:ea typeface="ＭＳ Ｐゴシック"/>
            </a:endParaRPr>
          </a:p>
        </p:txBody>
      </p:sp>
      <p:pic>
        <p:nvPicPr>
          <p:cNvPr id="3" name="Image 2">
            <a:extLst>
              <a:ext uri="{FF2B5EF4-FFF2-40B4-BE49-F238E27FC236}">
                <a16:creationId xmlns:a16="http://schemas.microsoft.com/office/drawing/2014/main" id="{1CA8B756-53D1-4251-996F-202234100A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2962" y="1501668"/>
            <a:ext cx="3606110" cy="2758859"/>
          </a:xfrm>
          <a:prstGeom prst="rect">
            <a:avLst/>
          </a:prstGeom>
        </p:spPr>
      </p:pic>
      <p:pic>
        <p:nvPicPr>
          <p:cNvPr id="11" name="Image 10">
            <a:extLst>
              <a:ext uri="{FF2B5EF4-FFF2-40B4-BE49-F238E27FC236}">
                <a16:creationId xmlns:a16="http://schemas.microsoft.com/office/drawing/2014/main" id="{FE7CADCC-E35C-4F47-B30E-819A7C23CFC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02200" y="1634578"/>
            <a:ext cx="5164157" cy="1873410"/>
          </a:xfrm>
          <a:prstGeom prst="rect">
            <a:avLst/>
          </a:prstGeom>
        </p:spPr>
      </p:pic>
      <p:pic>
        <p:nvPicPr>
          <p:cNvPr id="13" name="Image 12">
            <a:extLst>
              <a:ext uri="{FF2B5EF4-FFF2-40B4-BE49-F238E27FC236}">
                <a16:creationId xmlns:a16="http://schemas.microsoft.com/office/drawing/2014/main" id="{786671A9-90E0-457C-AB62-AA1C1A314FD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774637" y="4427528"/>
            <a:ext cx="4501379" cy="1769172"/>
          </a:xfrm>
          <a:prstGeom prst="rect">
            <a:avLst/>
          </a:prstGeom>
        </p:spPr>
      </p:pic>
      <p:sp>
        <p:nvSpPr>
          <p:cNvPr id="2" name="Rectangle 1">
            <a:extLst>
              <a:ext uri="{FF2B5EF4-FFF2-40B4-BE49-F238E27FC236}">
                <a16:creationId xmlns:a16="http://schemas.microsoft.com/office/drawing/2014/main" id="{3535FBBE-F255-48FF-B889-DE4CF7F75481}"/>
              </a:ext>
              <a:ext uri="{C183D7F6-B498-43B3-948B-1728B52AA6E4}">
                <adec:decorative xmlns:adec="http://schemas.microsoft.com/office/drawing/2017/decorative" val="1"/>
              </a:ext>
            </a:extLst>
          </p:cNvPr>
          <p:cNvSpPr/>
          <p:nvPr/>
        </p:nvSpPr>
        <p:spPr>
          <a:xfrm>
            <a:off x="444500" y="1399109"/>
            <a:ext cx="4164444" cy="292586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C60D92E9-281E-4AD2-BE4F-299EE6443B0E}"/>
              </a:ext>
              <a:ext uri="{C183D7F6-B498-43B3-948B-1728B52AA6E4}">
                <adec:decorative xmlns:adec="http://schemas.microsoft.com/office/drawing/2017/decorative" val="1"/>
              </a:ext>
            </a:extLst>
          </p:cNvPr>
          <p:cNvSpPr/>
          <p:nvPr/>
        </p:nvSpPr>
        <p:spPr>
          <a:xfrm>
            <a:off x="4682835" y="1399110"/>
            <a:ext cx="6419273" cy="292586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582F9F3-B3FD-4390-BD9E-FB04CD308EA8}"/>
              </a:ext>
              <a:ext uri="{C183D7F6-B498-43B3-948B-1728B52AA6E4}">
                <adec:decorative xmlns:adec="http://schemas.microsoft.com/office/drawing/2017/decorative" val="1"/>
              </a:ext>
            </a:extLst>
          </p:cNvPr>
          <p:cNvSpPr/>
          <p:nvPr/>
        </p:nvSpPr>
        <p:spPr>
          <a:xfrm>
            <a:off x="2189017" y="4378128"/>
            <a:ext cx="6419273" cy="192656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996559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a:solidFill>
                  <a:schemeClr val="bg2"/>
                </a:solidFill>
              </a:rPr>
              <a:t>Aide </a:t>
            </a:r>
            <a:r>
              <a:rPr lang="en-GB" err="1">
                <a:solidFill>
                  <a:schemeClr val="bg2"/>
                </a:solidFill>
              </a:rPr>
              <a:t>persistante</a:t>
            </a:r>
            <a:r>
              <a:rPr lang="en-GB">
                <a:solidFill>
                  <a:schemeClr val="bg2"/>
                </a:solidFill>
              </a:rPr>
              <a:t> </a:t>
            </a:r>
            <a:br>
              <a:rPr lang="en-GB"/>
            </a:br>
            <a:r>
              <a:rPr lang="en-GB" sz="1800">
                <a:solidFill>
                  <a:schemeClr val="tx1"/>
                </a:solidFill>
              </a:rPr>
              <a:t>WCAG – 3.2.6 (Level A)</a:t>
            </a:r>
            <a:endParaRPr lang="en-GB">
              <a:solidFill>
                <a:schemeClr val="tx1"/>
              </a:solidFill>
            </a:endParaRPr>
          </a:p>
        </p:txBody>
      </p:sp>
      <p:sp>
        <p:nvSpPr>
          <p:cNvPr id="2" name="Content Placeholder 1"/>
          <p:cNvSpPr>
            <a:spLocks noGrp="1"/>
          </p:cNvSpPr>
          <p:nvPr>
            <p:ph idx="1"/>
          </p:nvPr>
        </p:nvSpPr>
        <p:spPr>
          <a:xfrm>
            <a:off x="452963" y="1588823"/>
            <a:ext cx="5420785" cy="1193262"/>
          </a:xfrm>
        </p:spPr>
        <p:txBody>
          <a:bodyPr/>
          <a:lstStyle/>
          <a:p>
            <a:r>
              <a:rPr lang="en-GB">
                <a:solidFill>
                  <a:schemeClr val="bg2"/>
                </a:solidFill>
              </a:rPr>
              <a:t>Objectif :</a:t>
            </a:r>
          </a:p>
          <a:p>
            <a:pPr lvl="1"/>
            <a:r>
              <a:rPr lang="en-GB" sz="1400"/>
              <a:t>Si </a:t>
            </a:r>
            <a:r>
              <a:rPr lang="en-GB" sz="1400" err="1"/>
              <a:t>une</a:t>
            </a:r>
            <a:r>
              <a:rPr lang="en-GB" sz="1400"/>
              <a:t> aide </a:t>
            </a:r>
            <a:r>
              <a:rPr lang="en-GB" sz="1400" err="1"/>
              <a:t>est</a:t>
            </a:r>
            <a:r>
              <a:rPr lang="en-GB" sz="1400"/>
              <a:t> disponible sur le site web, </a:t>
            </a:r>
            <a:r>
              <a:rPr lang="en-GB" sz="1400" err="1"/>
              <a:t>elle</a:t>
            </a:r>
            <a:r>
              <a:rPr lang="en-GB" sz="1400"/>
              <a:t> sera </a:t>
            </a:r>
            <a:r>
              <a:rPr lang="en-GB" sz="1400" err="1"/>
              <a:t>toujours</a:t>
            </a:r>
            <a:r>
              <a:rPr lang="en-GB" sz="1400"/>
              <a:t> </a:t>
            </a:r>
            <a:r>
              <a:rPr lang="en-GB" sz="1400" err="1"/>
              <a:t>atteignable</a:t>
            </a:r>
            <a:r>
              <a:rPr lang="en-GB" sz="1400"/>
              <a:t> au </a:t>
            </a:r>
            <a:r>
              <a:rPr lang="en-GB" sz="1400" err="1"/>
              <a:t>même</a:t>
            </a:r>
            <a:r>
              <a:rPr lang="en-GB" sz="1400"/>
              <a:t> </a:t>
            </a:r>
            <a:r>
              <a:rPr lang="en-GB" sz="1400" err="1"/>
              <a:t>endroit</a:t>
            </a:r>
            <a:r>
              <a:rPr lang="en-GB" sz="1400"/>
              <a:t> et dans le </a:t>
            </a:r>
            <a:r>
              <a:rPr lang="en-GB" sz="1400" err="1"/>
              <a:t>même</a:t>
            </a:r>
            <a:r>
              <a:rPr lang="en-GB" sz="1400"/>
              <a:t> </a:t>
            </a:r>
            <a:r>
              <a:rPr lang="en-GB" sz="1400" err="1"/>
              <a:t>ordre</a:t>
            </a:r>
            <a:r>
              <a:rPr lang="en-GB" sz="1400"/>
              <a:t> </a:t>
            </a:r>
            <a:r>
              <a:rPr lang="en-GB" sz="1400" err="1"/>
              <a:t>relatif</a:t>
            </a:r>
            <a:r>
              <a:rPr lang="en-GB" sz="1400"/>
              <a:t> que sur les </a:t>
            </a:r>
            <a:r>
              <a:rPr lang="en-GB" sz="1400" err="1"/>
              <a:t>autres</a:t>
            </a:r>
            <a:r>
              <a:rPr lang="en-GB" sz="1400"/>
              <a:t> pages du site.</a:t>
            </a:r>
          </a:p>
        </p:txBody>
      </p:sp>
      <p:sp>
        <p:nvSpPr>
          <p:cNvPr id="14" name="Content Placeholder 13"/>
          <p:cNvSpPr>
            <a:spLocks noGrp="1"/>
          </p:cNvSpPr>
          <p:nvPr>
            <p:ph idx="10"/>
          </p:nvPr>
        </p:nvSpPr>
        <p:spPr>
          <a:xfrm>
            <a:off x="6209213" y="3476625"/>
            <a:ext cx="5420785" cy="2431225"/>
          </a:xfrm>
        </p:spPr>
        <p:txBody>
          <a:bodyPr/>
          <a:lstStyle/>
          <a:p>
            <a:r>
              <a:rPr lang="en-GB" sz="1850" b="1">
                <a:solidFill>
                  <a:schemeClr val="bg2"/>
                </a:solidFill>
                <a:latin typeface="Segoe UI"/>
                <a:ea typeface="ＭＳ Ｐゴシック"/>
                <a:cs typeface="Segoe UI"/>
              </a:rPr>
              <a:t>À</a:t>
            </a:r>
            <a:r>
              <a:rPr lang="en-GB" sz="1850">
                <a:solidFill>
                  <a:schemeClr val="bg2"/>
                </a:solidFill>
                <a:latin typeface="Helvetica 75 Bold"/>
                <a:ea typeface="ＭＳ Ｐゴシック"/>
              </a:rPr>
              <a:t> noter :</a:t>
            </a:r>
          </a:p>
          <a:p>
            <a:r>
              <a:rPr lang="fr-FR" sz="1400">
                <a:solidFill>
                  <a:schemeClr val="tx1"/>
                </a:solidFill>
              </a:rPr>
              <a:t>Les pages du site doivent être vues avec le même niveau de zoom et la même orientation.</a:t>
            </a:r>
          </a:p>
          <a:p>
            <a:r>
              <a:rPr lang="en-GB" sz="1400" err="1">
                <a:solidFill>
                  <a:schemeClr val="tx1"/>
                </a:solidFill>
              </a:rPr>
              <a:t>Peuvent</a:t>
            </a:r>
            <a:r>
              <a:rPr lang="en-GB" sz="1400">
                <a:solidFill>
                  <a:schemeClr val="tx1"/>
                </a:solidFill>
              </a:rPr>
              <a:t> </a:t>
            </a:r>
            <a:r>
              <a:rPr lang="en-GB" sz="1400" err="1">
                <a:solidFill>
                  <a:schemeClr val="tx1"/>
                </a:solidFill>
              </a:rPr>
              <a:t>être</a:t>
            </a:r>
            <a:r>
              <a:rPr lang="en-GB" sz="1400">
                <a:solidFill>
                  <a:schemeClr val="tx1"/>
                </a:solidFill>
              </a:rPr>
              <a:t> </a:t>
            </a:r>
            <a:r>
              <a:rPr lang="en-GB" sz="1400" err="1">
                <a:solidFill>
                  <a:schemeClr val="tx1"/>
                </a:solidFill>
              </a:rPr>
              <a:t>considérés</a:t>
            </a:r>
            <a:r>
              <a:rPr lang="en-GB" sz="1400">
                <a:solidFill>
                  <a:schemeClr val="tx1"/>
                </a:solidFill>
              </a:rPr>
              <a:t> </a:t>
            </a:r>
            <a:r>
              <a:rPr lang="en-GB" sz="1400" err="1">
                <a:solidFill>
                  <a:schemeClr val="tx1"/>
                </a:solidFill>
              </a:rPr>
              <a:t>comme</a:t>
            </a:r>
            <a:r>
              <a:rPr lang="en-GB" sz="1400">
                <a:solidFill>
                  <a:schemeClr val="tx1"/>
                </a:solidFill>
              </a:rPr>
              <a:t> des aides :</a:t>
            </a:r>
          </a:p>
          <a:p>
            <a:pPr marL="177165" lvl="2" indent="-177165"/>
            <a:r>
              <a:rPr lang="en-GB" sz="1400"/>
              <a:t>Des </a:t>
            </a:r>
            <a:r>
              <a:rPr lang="en-GB" sz="1400" err="1"/>
              <a:t>coordonnées</a:t>
            </a:r>
            <a:r>
              <a:rPr lang="en-GB" sz="1400"/>
              <a:t> </a:t>
            </a:r>
            <a:r>
              <a:rPr lang="en-GB" sz="1400" err="1"/>
              <a:t>humaines</a:t>
            </a:r>
            <a:r>
              <a:rPr lang="en-GB" sz="1400"/>
              <a:t> (telephone, </a:t>
            </a:r>
            <a:r>
              <a:rPr lang="en-GB" sz="1400" err="1"/>
              <a:t>adresse</a:t>
            </a:r>
            <a:r>
              <a:rPr lang="en-GB" sz="1400"/>
              <a:t>, </a:t>
            </a:r>
            <a:r>
              <a:rPr lang="en-GB" sz="1400" err="1"/>
              <a:t>heures</a:t>
            </a:r>
            <a:r>
              <a:rPr lang="en-GB" sz="1400"/>
              <a:t> </a:t>
            </a:r>
            <a:r>
              <a:rPr lang="en-GB" sz="1400" err="1"/>
              <a:t>d’ouverture</a:t>
            </a:r>
            <a:r>
              <a:rPr lang="en-GB" sz="1400"/>
              <a:t> etc.)</a:t>
            </a:r>
          </a:p>
          <a:p>
            <a:pPr marL="177165" lvl="2" indent="-177165"/>
            <a:r>
              <a:rPr lang="en-GB" sz="1400" err="1"/>
              <a:t>Système</a:t>
            </a:r>
            <a:r>
              <a:rPr lang="en-GB" sz="1400"/>
              <a:t> de </a:t>
            </a:r>
            <a:r>
              <a:rPr lang="en-GB" sz="1400" err="1"/>
              <a:t>messagerie</a:t>
            </a:r>
            <a:r>
              <a:rPr lang="en-GB" sz="1400"/>
              <a:t> (chat client, </a:t>
            </a:r>
            <a:r>
              <a:rPr lang="en-GB" sz="1400" err="1"/>
              <a:t>formulaire</a:t>
            </a:r>
            <a:r>
              <a:rPr lang="en-GB" sz="1400"/>
              <a:t> de contact </a:t>
            </a:r>
            <a:r>
              <a:rPr lang="en-GB" sz="1400" err="1"/>
              <a:t>ou</a:t>
            </a:r>
            <a:r>
              <a:rPr lang="en-GB" sz="1400"/>
              <a:t> un canal de discussion de </a:t>
            </a:r>
            <a:r>
              <a:rPr lang="en-GB" sz="1400" err="1"/>
              <a:t>réseau</a:t>
            </a:r>
            <a:r>
              <a:rPr lang="en-GB" sz="1400"/>
              <a:t> social, par </a:t>
            </a:r>
            <a:r>
              <a:rPr lang="en-GB" sz="1400" err="1"/>
              <a:t>exemple</a:t>
            </a:r>
            <a:r>
              <a:rPr lang="en-GB" sz="1400"/>
              <a:t>)</a:t>
            </a:r>
          </a:p>
          <a:p>
            <a:pPr marL="177165" lvl="2" indent="-177165"/>
            <a:r>
              <a:rPr lang="en-GB" sz="1400"/>
              <a:t>Les liens </a:t>
            </a:r>
            <a:r>
              <a:rPr lang="en-GB" sz="1400" err="1"/>
              <a:t>vers</a:t>
            </a:r>
            <a:r>
              <a:rPr lang="en-GB" sz="1400"/>
              <a:t> des aides (FAQ, page de support, etc.)</a:t>
            </a:r>
          </a:p>
          <a:p>
            <a:pPr marL="177165" lvl="2" indent="-177165"/>
            <a:r>
              <a:rPr lang="en-GB" sz="1400" err="1"/>
              <a:t>Système</a:t>
            </a:r>
            <a:r>
              <a:rPr lang="en-GB" sz="1400"/>
              <a:t> de discussion </a:t>
            </a:r>
            <a:r>
              <a:rPr lang="en-GB" sz="1400" err="1"/>
              <a:t>automatisé</a:t>
            </a:r>
            <a:r>
              <a:rPr lang="en-GB" sz="1400"/>
              <a:t> via un chatbot</a:t>
            </a: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30915" y="2892011"/>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err="1">
                <a:solidFill>
                  <a:schemeClr val="bg2"/>
                </a:solidFill>
              </a:rPr>
              <a:t>Critère</a:t>
            </a:r>
            <a:r>
              <a:rPr lang="en-GB">
                <a:solidFill>
                  <a:schemeClr val="bg2"/>
                </a:solidFill>
              </a:rPr>
              <a:t> de succès :</a:t>
            </a:r>
          </a:p>
          <a:p>
            <a:pPr marL="0" lvl="2" indent="0">
              <a:buNone/>
            </a:pPr>
            <a:r>
              <a:rPr lang="fr-FR" sz="1400"/>
              <a:t>Si une page Web contient un mécanisme d'aide et que ce mécanisme est répété sur plusieurs pages Web au sein d'un ensemble de pages Web, il doit apparaitre dans le même ordre relatif par rapport au contenu des autres pages, à moins qu'une modification ne soit initiée par l'utilisateur.</a:t>
            </a: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09213" y="1048891"/>
            <a:ext cx="5420785" cy="244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a:solidFill>
                  <a:schemeClr val="bg2"/>
                </a:solidFill>
              </a:rPr>
              <a:t>Exceptions :</a:t>
            </a:r>
          </a:p>
          <a:p>
            <a:pPr lvl="2"/>
            <a:r>
              <a:rPr lang="en-GB" sz="1400"/>
              <a:t>Ce </a:t>
            </a:r>
            <a:r>
              <a:rPr lang="en-GB" sz="1400" err="1"/>
              <a:t>critère</a:t>
            </a:r>
            <a:r>
              <a:rPr lang="en-GB" sz="1400"/>
              <a:t> </a:t>
            </a:r>
            <a:r>
              <a:rPr lang="en-GB" sz="1400" err="1"/>
              <a:t>est</a:t>
            </a:r>
            <a:r>
              <a:rPr lang="en-GB" sz="1400"/>
              <a:t> applicable </a:t>
            </a:r>
            <a:r>
              <a:rPr lang="en-GB" sz="1400" err="1"/>
              <a:t>uniquement</a:t>
            </a:r>
            <a:r>
              <a:rPr lang="en-GB" sz="1400"/>
              <a:t> </a:t>
            </a:r>
            <a:r>
              <a:rPr lang="en-GB" sz="1400" err="1"/>
              <a:t>si</a:t>
            </a:r>
            <a:r>
              <a:rPr lang="en-GB" sz="1400"/>
              <a:t> le site propose déjà </a:t>
            </a:r>
            <a:r>
              <a:rPr lang="en-GB" sz="1400" err="1"/>
              <a:t>une</a:t>
            </a:r>
            <a:r>
              <a:rPr lang="en-GB" sz="1400"/>
              <a:t> aide.</a:t>
            </a:r>
          </a:p>
          <a:p>
            <a:pPr lvl="2"/>
            <a:r>
              <a:rPr lang="en-GB" sz="1400" b="1"/>
              <a:t>Le </a:t>
            </a:r>
            <a:r>
              <a:rPr lang="en-GB" sz="1400" b="1" err="1"/>
              <a:t>critère</a:t>
            </a:r>
            <a:r>
              <a:rPr lang="en-GB" sz="1400" b="1"/>
              <a:t> </a:t>
            </a:r>
            <a:r>
              <a:rPr lang="en-GB" sz="1400" b="1" err="1"/>
              <a:t>n’est</a:t>
            </a:r>
            <a:r>
              <a:rPr lang="en-GB" sz="1400" b="1"/>
              <a:t> </a:t>
            </a:r>
            <a:r>
              <a:rPr lang="en-GB" sz="1400" b="1" err="1"/>
              <a:t>également</a:t>
            </a:r>
            <a:r>
              <a:rPr lang="en-GB" sz="1400" b="1"/>
              <a:t> pas applicable </a:t>
            </a:r>
            <a:r>
              <a:rPr lang="en-GB" sz="1400" b="1" err="1"/>
              <a:t>si</a:t>
            </a:r>
            <a:r>
              <a:rPr lang="en-GB" sz="1400" b="1"/>
              <a:t> :</a:t>
            </a:r>
          </a:p>
          <a:p>
            <a:pPr lvl="3"/>
            <a:r>
              <a:rPr lang="en-GB" sz="1400" b="1"/>
              <a:t>Le </a:t>
            </a:r>
            <a:r>
              <a:rPr lang="en-GB" sz="1400" b="1" err="1"/>
              <a:t>contenu</a:t>
            </a:r>
            <a:r>
              <a:rPr lang="en-GB" sz="1400" b="1"/>
              <a:t> du site </a:t>
            </a:r>
            <a:r>
              <a:rPr lang="en-GB" sz="1400" b="1" err="1"/>
              <a:t>est</a:t>
            </a:r>
            <a:r>
              <a:rPr lang="en-GB" sz="1400" b="1"/>
              <a:t> </a:t>
            </a:r>
            <a:r>
              <a:rPr lang="en-GB" sz="1400" b="1" err="1"/>
              <a:t>archivé</a:t>
            </a:r>
            <a:endParaRPr lang="en-GB" sz="1400" b="1"/>
          </a:p>
          <a:p>
            <a:pPr lvl="3"/>
            <a:r>
              <a:rPr lang="en-GB" sz="1400" b="1" err="1"/>
              <a:t>Trouver</a:t>
            </a:r>
            <a:r>
              <a:rPr lang="en-GB" sz="1400" b="1"/>
              <a:t> de </a:t>
            </a:r>
            <a:r>
              <a:rPr lang="en-GB" sz="1400" b="1" err="1"/>
              <a:t>l’aide</a:t>
            </a:r>
            <a:r>
              <a:rPr lang="en-GB" sz="1400" b="1"/>
              <a:t> </a:t>
            </a:r>
            <a:r>
              <a:rPr lang="en-GB" sz="1400" b="1" err="1"/>
              <a:t>invaliderait</a:t>
            </a:r>
            <a:r>
              <a:rPr lang="en-GB" sz="1400" b="1"/>
              <a:t> </a:t>
            </a:r>
            <a:r>
              <a:rPr lang="en-GB" sz="1400" b="1" err="1"/>
              <a:t>l’utilité</a:t>
            </a:r>
            <a:r>
              <a:rPr lang="en-GB" sz="1400" b="1"/>
              <a:t> de la page (pour  le passage d’un examen par </a:t>
            </a:r>
            <a:r>
              <a:rPr lang="en-GB" sz="1400" b="1" err="1"/>
              <a:t>exemple</a:t>
            </a:r>
            <a:r>
              <a:rPr lang="en-GB" sz="1400" b="1"/>
              <a:t>)</a:t>
            </a:r>
          </a:p>
          <a:p>
            <a:pPr marL="182029" lvl="3" indent="0">
              <a:buNone/>
            </a:pPr>
            <a:endParaRPr lang="en-GB" sz="1400">
              <a:solidFill>
                <a:schemeClr val="bg1"/>
              </a:solidFill>
            </a:endParaRPr>
          </a:p>
        </p:txBody>
      </p:sp>
      <p:cxnSp>
        <p:nvCxnSpPr>
          <p:cNvPr id="13" name="Connecteur droit 12">
            <a:extLst>
              <a:ext uri="{FF2B5EF4-FFF2-40B4-BE49-F238E27FC236}">
                <a16:creationId xmlns:a16="http://schemas.microsoft.com/office/drawing/2014/main" id="{9EC5CDB5-571B-4D8D-99EF-16872E879432}"/>
              </a:ext>
              <a:ext uri="{C183D7F6-B498-43B3-948B-1728B52AA6E4}">
                <adec:decorative xmlns:adec="http://schemas.microsoft.com/office/drawing/2017/decorative" val="1"/>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 uri="{C183D7F6-B498-43B3-948B-1728B52AA6E4}">
                <adec:decorative xmlns:adec="http://schemas.microsoft.com/office/drawing/2017/decorative" val="1"/>
              </a:ext>
            </a:extLst>
          </p:cNvPr>
          <p:cNvCxnSpPr/>
          <p:nvPr/>
        </p:nvCxnSpPr>
        <p:spPr>
          <a:xfrm flipH="1">
            <a:off x="5973711" y="318689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 uri="{C183D7F6-B498-43B3-948B-1728B52AA6E4}">
                <adec:decorative xmlns:adec="http://schemas.microsoft.com/office/drawing/2017/decorative" val="1"/>
              </a:ext>
            </a:extLst>
          </p:cNvPr>
          <p:cNvSpPr/>
          <p:nvPr/>
        </p:nvSpPr>
        <p:spPr>
          <a:xfrm>
            <a:off x="339634" y="1524000"/>
            <a:ext cx="5634077" cy="1132114"/>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0829087A-C66D-4710-8AEF-6607438D9F0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967" y="4170834"/>
            <a:ext cx="2651366" cy="2651366"/>
          </a:xfrm>
          <a:prstGeom prst="rect">
            <a:avLst/>
          </a:prstGeom>
        </p:spPr>
      </p:pic>
    </p:spTree>
    <p:extLst>
      <p:ext uri="{BB962C8B-B14F-4D97-AF65-F5344CB8AC3E}">
        <p14:creationId xmlns:p14="http://schemas.microsoft.com/office/powerpoint/2010/main" val="239870451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650">
                <a:solidFill>
                  <a:schemeClr val="bg2"/>
                </a:solidFill>
                <a:latin typeface="Helvetica 75 Bold"/>
                <a:ea typeface="ＭＳ Ｐゴシック"/>
              </a:rPr>
              <a:t>Aide </a:t>
            </a:r>
            <a:r>
              <a:rPr lang="en-GB" sz="2650" err="1">
                <a:solidFill>
                  <a:schemeClr val="bg2"/>
                </a:solidFill>
                <a:latin typeface="Helvetica 75 Bold"/>
                <a:ea typeface="ＭＳ Ｐゴシック"/>
              </a:rPr>
              <a:t>persistante</a:t>
            </a:r>
            <a:r>
              <a:rPr lang="en-GB" sz="2650">
                <a:solidFill>
                  <a:schemeClr val="bg2"/>
                </a:solidFill>
                <a:latin typeface="Helvetica 75 Bold"/>
                <a:ea typeface="ＭＳ Ｐゴシック"/>
              </a:rPr>
              <a:t>- </a:t>
            </a:r>
            <a:r>
              <a:rPr lang="en-GB" sz="2650" err="1">
                <a:solidFill>
                  <a:schemeClr val="bg2"/>
                </a:solidFill>
                <a:latin typeface="Helvetica 75 Bold"/>
                <a:ea typeface="ＭＳ Ｐゴシック"/>
              </a:rPr>
              <a:t>exemples</a:t>
            </a:r>
            <a:br>
              <a:rPr lang="en-GB" sz="2650" kern="0"/>
            </a:br>
            <a:r>
              <a:rPr lang="en-GB" sz="1800">
                <a:solidFill>
                  <a:schemeClr val="tx1"/>
                </a:solidFill>
                <a:latin typeface="Helvetica 75 Bold"/>
                <a:ea typeface="ＭＳ Ｐゴシック"/>
              </a:rPr>
              <a:t>WCAG – 3.3.9 (Level A)</a:t>
            </a:r>
            <a:endParaRPr lang="en-GB" sz="2650" kern="0">
              <a:solidFill>
                <a:schemeClr val="tx1"/>
              </a:solidFill>
              <a:latin typeface="Helvetica 75 Bold"/>
              <a:ea typeface="ＭＳ Ｐゴシック"/>
            </a:endParaRPr>
          </a:p>
        </p:txBody>
      </p:sp>
      <p:sp>
        <p:nvSpPr>
          <p:cNvPr id="7" name="Espace réservé du contenu 6">
            <a:extLst>
              <a:ext uri="{FF2B5EF4-FFF2-40B4-BE49-F238E27FC236}">
                <a16:creationId xmlns:a16="http://schemas.microsoft.com/office/drawing/2014/main" id="{FF018B76-4540-3B81-1B5F-8B939056786E}"/>
              </a:ext>
            </a:extLst>
          </p:cNvPr>
          <p:cNvSpPr>
            <a:spLocks noGrp="1"/>
          </p:cNvSpPr>
          <p:nvPr>
            <p:ph idx="1"/>
          </p:nvPr>
        </p:nvSpPr>
        <p:spPr>
          <a:xfrm>
            <a:off x="335735" y="1739900"/>
            <a:ext cx="7860614" cy="4220632"/>
          </a:xfrm>
        </p:spPr>
        <p:txBody>
          <a:bodyPr/>
          <a:lstStyle/>
          <a:p>
            <a:pPr>
              <a:buClr>
                <a:schemeClr val="bg2"/>
              </a:buClr>
            </a:pPr>
            <a:r>
              <a:rPr lang="fr-FR" sz="1400">
                <a:solidFill>
                  <a:schemeClr val="tx1"/>
                </a:solidFill>
              </a:rPr>
              <a:t>Formulaire de prise de rendez-vous médical </a:t>
            </a:r>
          </a:p>
          <a:p>
            <a:pPr marL="342900" indent="-342900">
              <a:buClr>
                <a:schemeClr val="bg2"/>
              </a:buClr>
              <a:buFont typeface="Wingdings" panose="05000000000000000000" pitchFamily="2" charset="2"/>
              <a:buChar char="§"/>
            </a:pPr>
            <a:r>
              <a:rPr lang="fr-FR" sz="1400">
                <a:solidFill>
                  <a:schemeClr val="tx1"/>
                </a:solidFill>
              </a:rPr>
              <a:t>Lorsque le service qu'un patient essaie de réserver n'est pas facilement trouvable dans l'interface, il peut avoir besoin d'une aide humaine. Une option de messagerie intégrée (chat client) leur permet d'interagir rapidement avec un membre du personnel qui peut les aider, sans avoir à gérer une seconde interface.</a:t>
            </a:r>
          </a:p>
          <a:p>
            <a:pPr>
              <a:buClr>
                <a:schemeClr val="bg2"/>
              </a:buClr>
            </a:pPr>
            <a:r>
              <a:rPr lang="fr-FR" sz="1400">
                <a:solidFill>
                  <a:schemeClr val="tx1"/>
                </a:solidFill>
              </a:rPr>
              <a:t>Trouver un document ou une procédure spécifique</a:t>
            </a:r>
          </a:p>
          <a:p>
            <a:pPr marL="342900" indent="-342900">
              <a:buClr>
                <a:schemeClr val="bg2"/>
              </a:buClr>
              <a:buFont typeface="Wingdings" panose="05000000000000000000" pitchFamily="2" charset="2"/>
              <a:buChar char="§"/>
            </a:pPr>
            <a:r>
              <a:rPr lang="fr-FR" sz="1400">
                <a:solidFill>
                  <a:schemeClr val="tx1"/>
                </a:solidFill>
              </a:rPr>
              <a:t>Un employé qui doit accomplir une tâche peut avoir de la difficulté à trouver le document ou la procédure spécifique sur le site Web de son employeur. Une page « Comment faire » peut inclure les informations qui leur permettent d'effectuer cette tâche de manière indépendante.</a:t>
            </a:r>
          </a:p>
        </p:txBody>
      </p:sp>
      <p:pic>
        <p:nvPicPr>
          <p:cNvPr id="8" name="Image 7">
            <a:extLst>
              <a:ext uri="{FF2B5EF4-FFF2-40B4-BE49-F238E27FC236}">
                <a16:creationId xmlns:a16="http://schemas.microsoft.com/office/drawing/2014/main" id="{F8DF264E-0780-42C0-85B6-A1C38B0F5F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85" y="3850216"/>
            <a:ext cx="5152484" cy="2767561"/>
          </a:xfrm>
          <a:prstGeom prst="rect">
            <a:avLst/>
          </a:prstGeom>
        </p:spPr>
      </p:pic>
    </p:spTree>
    <p:extLst>
      <p:ext uri="{BB962C8B-B14F-4D97-AF65-F5344CB8AC3E}">
        <p14:creationId xmlns:p14="http://schemas.microsoft.com/office/powerpoint/2010/main" val="108669919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err="1">
                <a:solidFill>
                  <a:schemeClr val="bg2"/>
                </a:solidFill>
              </a:rPr>
              <a:t>Saisie</a:t>
            </a:r>
            <a:r>
              <a:rPr lang="en-GB">
                <a:solidFill>
                  <a:schemeClr val="bg2"/>
                </a:solidFill>
              </a:rPr>
              <a:t> </a:t>
            </a:r>
            <a:r>
              <a:rPr lang="en-GB" err="1">
                <a:solidFill>
                  <a:schemeClr val="bg2"/>
                </a:solidFill>
              </a:rPr>
              <a:t>Redondante</a:t>
            </a:r>
            <a:br>
              <a:rPr lang="en-GB"/>
            </a:br>
            <a:r>
              <a:rPr lang="en-GB" sz="1800">
                <a:solidFill>
                  <a:schemeClr val="tx1"/>
                </a:solidFill>
              </a:rPr>
              <a:t>WCAG – 3.3.9 (Level A)</a:t>
            </a:r>
            <a:endParaRPr lang="en-GB">
              <a:solidFill>
                <a:schemeClr val="tx1"/>
              </a:solidFill>
            </a:endParaRPr>
          </a:p>
        </p:txBody>
      </p:sp>
      <p:sp>
        <p:nvSpPr>
          <p:cNvPr id="2" name="Content Placeholder 1"/>
          <p:cNvSpPr>
            <a:spLocks noGrp="1"/>
          </p:cNvSpPr>
          <p:nvPr>
            <p:ph idx="1"/>
          </p:nvPr>
        </p:nvSpPr>
        <p:spPr>
          <a:xfrm>
            <a:off x="452963" y="1588823"/>
            <a:ext cx="5420785" cy="1148951"/>
          </a:xfrm>
        </p:spPr>
        <p:txBody>
          <a:bodyPr/>
          <a:lstStyle/>
          <a:p>
            <a:r>
              <a:rPr lang="en-GB">
                <a:solidFill>
                  <a:schemeClr val="bg2"/>
                </a:solidFill>
              </a:rPr>
              <a:t>Objectif :</a:t>
            </a:r>
          </a:p>
          <a:p>
            <a:pPr lvl="1"/>
            <a:r>
              <a:rPr lang="en-GB" sz="1400" err="1"/>
              <a:t>S’assurer</a:t>
            </a:r>
            <a:r>
              <a:rPr lang="en-GB" sz="1400"/>
              <a:t> que </a:t>
            </a:r>
            <a:r>
              <a:rPr lang="en-GB" sz="1400" err="1"/>
              <a:t>l’utilisateur</a:t>
            </a:r>
            <a:r>
              <a:rPr lang="en-GB" sz="1400"/>
              <a:t> </a:t>
            </a:r>
            <a:r>
              <a:rPr lang="en-GB" sz="1400" err="1"/>
              <a:t>peut</a:t>
            </a:r>
            <a:r>
              <a:rPr lang="en-GB" sz="1400"/>
              <a:t> </a:t>
            </a:r>
            <a:r>
              <a:rPr lang="en-GB" sz="1400" err="1"/>
              <a:t>naviguer</a:t>
            </a:r>
            <a:r>
              <a:rPr lang="en-GB" sz="1400"/>
              <a:t> dans des </a:t>
            </a:r>
            <a:r>
              <a:rPr lang="en-GB" sz="1400" err="1"/>
              <a:t>processus</a:t>
            </a:r>
            <a:r>
              <a:rPr lang="en-GB" sz="1400"/>
              <a:t> à </a:t>
            </a:r>
            <a:r>
              <a:rPr lang="en-GB" sz="1400" err="1"/>
              <a:t>plusieurs</a:t>
            </a:r>
            <a:r>
              <a:rPr lang="en-GB" sz="1400"/>
              <a:t> étapes.</a:t>
            </a:r>
          </a:p>
        </p:txBody>
      </p:sp>
      <p:sp>
        <p:nvSpPr>
          <p:cNvPr id="14" name="Content Placeholder 13"/>
          <p:cNvSpPr>
            <a:spLocks noGrp="1"/>
          </p:cNvSpPr>
          <p:nvPr>
            <p:ph idx="10"/>
          </p:nvPr>
        </p:nvSpPr>
        <p:spPr>
          <a:xfrm>
            <a:off x="6226811" y="4794363"/>
            <a:ext cx="5420785" cy="1642851"/>
          </a:xfrm>
        </p:spPr>
        <p:txBody>
          <a:bodyPr/>
          <a:lstStyle/>
          <a:p>
            <a:r>
              <a:rPr lang="en-GB" sz="1850">
                <a:solidFill>
                  <a:schemeClr val="bg2"/>
                </a:solidFill>
                <a:latin typeface="Helvetica 75 Bold"/>
                <a:ea typeface="ＭＳ Ｐゴシック"/>
              </a:rPr>
              <a:t>À noter :</a:t>
            </a:r>
          </a:p>
          <a:p>
            <a:pPr marL="177165" lvl="2" indent="-177165"/>
            <a:r>
              <a:rPr lang="en-GB" sz="1400" err="1"/>
              <a:t>L’auto</a:t>
            </a:r>
            <a:r>
              <a:rPr lang="en-GB" sz="1400"/>
              <a:t>-completion des </a:t>
            </a:r>
            <a:r>
              <a:rPr lang="en-GB" sz="1400" err="1"/>
              <a:t>navigateurs</a:t>
            </a:r>
            <a:r>
              <a:rPr lang="en-GB" sz="1400"/>
              <a:t> </a:t>
            </a:r>
            <a:r>
              <a:rPr lang="en-GB" sz="1400" err="1"/>
              <a:t>n’est</a:t>
            </a:r>
            <a:r>
              <a:rPr lang="en-GB" sz="1400"/>
              <a:t> pas </a:t>
            </a:r>
            <a:r>
              <a:rPr lang="en-GB" sz="1400" err="1"/>
              <a:t>considéré</a:t>
            </a:r>
            <a:r>
              <a:rPr lang="en-GB" sz="1400"/>
              <a:t> </a:t>
            </a:r>
            <a:r>
              <a:rPr lang="en-GB" sz="1400" err="1"/>
              <a:t>comme</a:t>
            </a:r>
            <a:r>
              <a:rPr lang="en-GB" sz="1400"/>
              <a:t> </a:t>
            </a:r>
            <a:r>
              <a:rPr lang="en-GB" sz="1400" err="1"/>
              <a:t>suffisant</a:t>
            </a:r>
            <a:r>
              <a:rPr lang="en-GB" sz="1400"/>
              <a:t>, </a:t>
            </a:r>
            <a:r>
              <a:rPr lang="en-GB" sz="1400" err="1"/>
              <a:t>étant</a:t>
            </a:r>
            <a:r>
              <a:rPr lang="en-GB" sz="1400"/>
              <a:t> </a:t>
            </a:r>
            <a:r>
              <a:rPr lang="en-GB" sz="1400" err="1"/>
              <a:t>donné</a:t>
            </a:r>
            <a:r>
              <a:rPr lang="en-GB" sz="1400"/>
              <a:t> que le site doit </a:t>
            </a:r>
            <a:r>
              <a:rPr lang="en-GB" sz="1400" err="1"/>
              <a:t>être</a:t>
            </a:r>
            <a:r>
              <a:rPr lang="en-GB" sz="1400"/>
              <a:t> à </a:t>
            </a:r>
            <a:r>
              <a:rPr lang="en-GB" sz="1400" err="1"/>
              <a:t>l’origine</a:t>
            </a:r>
            <a:r>
              <a:rPr lang="en-GB" sz="1400"/>
              <a:t> du stockage des </a:t>
            </a:r>
            <a:r>
              <a:rPr lang="en-GB" sz="1400" err="1"/>
              <a:t>informations</a:t>
            </a:r>
            <a:r>
              <a:rPr lang="en-GB" sz="1400"/>
              <a:t> </a:t>
            </a:r>
            <a:r>
              <a:rPr lang="en-GB" sz="1400" err="1"/>
              <a:t>fournies</a:t>
            </a:r>
            <a:r>
              <a:rPr lang="en-GB" sz="1400"/>
              <a:t>.</a:t>
            </a:r>
          </a:p>
          <a:p>
            <a:pPr marL="177165" lvl="2" indent="-177165"/>
            <a:r>
              <a:rPr lang="en-GB" sz="1400">
                <a:latin typeface="Helvetica 75 Bold"/>
                <a:ea typeface="ＭＳ Ｐゴシック"/>
              </a:rPr>
              <a:t>Le site web </a:t>
            </a:r>
            <a:r>
              <a:rPr lang="en-GB" sz="1400" err="1">
                <a:latin typeface="Helvetica 75 Bold"/>
                <a:ea typeface="ＭＳ Ｐゴシック"/>
              </a:rPr>
              <a:t>n’a</a:t>
            </a:r>
            <a:r>
              <a:rPr lang="en-GB" sz="1400">
                <a:latin typeface="Helvetica 75 Bold"/>
                <a:ea typeface="ＭＳ Ｐゴシック"/>
              </a:rPr>
              <a:t> pas obligation à </a:t>
            </a:r>
            <a:r>
              <a:rPr lang="en-GB" sz="1400" err="1">
                <a:latin typeface="Helvetica 75 Bold"/>
                <a:ea typeface="ＭＳ Ｐゴシック"/>
              </a:rPr>
              <a:t>retenir</a:t>
            </a:r>
            <a:r>
              <a:rPr lang="en-GB" sz="1400">
                <a:latin typeface="Helvetica 75 Bold"/>
                <a:ea typeface="ＭＳ Ｐゴシック"/>
              </a:rPr>
              <a:t> les </a:t>
            </a:r>
            <a:r>
              <a:rPr lang="en-GB" sz="1400" err="1">
                <a:latin typeface="Helvetica 75 Bold"/>
                <a:ea typeface="ＭＳ Ｐゴシック"/>
              </a:rPr>
              <a:t>informations</a:t>
            </a:r>
            <a:r>
              <a:rPr lang="en-GB" sz="1400">
                <a:latin typeface="Helvetica 75 Bold"/>
                <a:ea typeface="ＭＳ Ｐゴシック"/>
              </a:rPr>
              <a:t> </a:t>
            </a:r>
            <a:r>
              <a:rPr lang="en-GB" sz="1400" err="1">
                <a:latin typeface="Helvetica 75 Bold"/>
                <a:ea typeface="ＭＳ Ｐゴシック"/>
              </a:rPr>
              <a:t>si</a:t>
            </a:r>
            <a:r>
              <a:rPr lang="en-GB" sz="1400">
                <a:latin typeface="Helvetica 75 Bold"/>
                <a:ea typeface="ＭＳ Ｐゴシック"/>
              </a:rPr>
              <a:t> </a:t>
            </a:r>
            <a:r>
              <a:rPr lang="en-GB" sz="1400" err="1">
                <a:latin typeface="Helvetica 75 Bold"/>
                <a:ea typeface="ＭＳ Ｐゴシック"/>
              </a:rPr>
              <a:t>l’utilisateur</a:t>
            </a:r>
            <a:r>
              <a:rPr lang="en-GB" sz="1400">
                <a:latin typeface="Helvetica 75 Bold"/>
                <a:ea typeface="ＭＳ Ｐゴシック"/>
              </a:rPr>
              <a:t> </a:t>
            </a:r>
            <a:r>
              <a:rPr lang="en-GB" sz="1400" err="1">
                <a:latin typeface="Helvetica 75 Bold"/>
                <a:ea typeface="ＭＳ Ｐゴシック"/>
              </a:rPr>
              <a:t>quitte</a:t>
            </a:r>
            <a:r>
              <a:rPr lang="en-GB" sz="1400">
                <a:latin typeface="Helvetica 75 Bold"/>
                <a:ea typeface="ＭＳ Ｐゴシック"/>
              </a:rPr>
              <a:t> </a:t>
            </a:r>
            <a:r>
              <a:rPr lang="en-GB" sz="1400" err="1">
                <a:latin typeface="Helvetica 75 Bold"/>
                <a:ea typeface="ＭＳ Ｐゴシック"/>
              </a:rPr>
              <a:t>sa</a:t>
            </a:r>
            <a:r>
              <a:rPr lang="en-GB" sz="1400">
                <a:latin typeface="Helvetica 75 Bold"/>
                <a:ea typeface="ＭＳ Ｐゴシック"/>
              </a:rPr>
              <a:t> session.</a:t>
            </a: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52962" y="2737774"/>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err="1">
                <a:solidFill>
                  <a:schemeClr val="bg2"/>
                </a:solidFill>
              </a:rPr>
              <a:t>Critère</a:t>
            </a:r>
            <a:r>
              <a:rPr lang="en-GB">
                <a:solidFill>
                  <a:schemeClr val="bg2"/>
                </a:solidFill>
              </a:rPr>
              <a:t> de succès :</a:t>
            </a:r>
          </a:p>
          <a:p>
            <a:pPr marL="0" lvl="1"/>
            <a:r>
              <a:rPr lang="en-GB" sz="1400"/>
              <a:t>Les </a:t>
            </a:r>
            <a:r>
              <a:rPr lang="en-GB" sz="1400" err="1"/>
              <a:t>informations</a:t>
            </a:r>
            <a:r>
              <a:rPr lang="en-GB" sz="1400"/>
              <a:t> déjà </a:t>
            </a:r>
            <a:r>
              <a:rPr lang="en-GB" sz="1400" err="1"/>
              <a:t>saisie</a:t>
            </a:r>
            <a:r>
              <a:rPr lang="en-GB" sz="1400"/>
              <a:t> par </a:t>
            </a:r>
            <a:r>
              <a:rPr lang="en-GB" sz="1400" err="1"/>
              <a:t>l’utilisateur</a:t>
            </a:r>
            <a:r>
              <a:rPr lang="en-GB" sz="1400"/>
              <a:t> </a:t>
            </a:r>
            <a:r>
              <a:rPr lang="en-GB" sz="1400" err="1"/>
              <a:t>doivent</a:t>
            </a:r>
            <a:r>
              <a:rPr lang="en-GB" sz="1400"/>
              <a:t> </a:t>
            </a:r>
            <a:r>
              <a:rPr lang="en-GB" sz="1400" err="1"/>
              <a:t>être</a:t>
            </a:r>
            <a:r>
              <a:rPr lang="en-GB" sz="1400"/>
              <a:t> </a:t>
            </a:r>
            <a:r>
              <a:rPr lang="en-GB" sz="1400" err="1"/>
              <a:t>mémorisées</a:t>
            </a:r>
            <a:r>
              <a:rPr lang="en-GB" sz="1400"/>
              <a:t> pour </a:t>
            </a:r>
            <a:r>
              <a:rPr lang="en-GB" sz="1400" err="1"/>
              <a:t>chaque</a:t>
            </a:r>
            <a:r>
              <a:rPr lang="en-GB" sz="1400"/>
              <a:t> étape par le site web :</a:t>
            </a:r>
          </a:p>
          <a:p>
            <a:pPr lvl="2"/>
            <a:r>
              <a:rPr lang="en-GB" sz="1400" err="1"/>
              <a:t>Soit</a:t>
            </a:r>
            <a:r>
              <a:rPr lang="en-GB" sz="1400"/>
              <a:t> via un </a:t>
            </a:r>
            <a:r>
              <a:rPr lang="en-GB" sz="1400" err="1"/>
              <a:t>remplissage</a:t>
            </a:r>
            <a:r>
              <a:rPr lang="en-GB" sz="1400"/>
              <a:t> </a:t>
            </a:r>
            <a:r>
              <a:rPr lang="en-GB" sz="1400" err="1"/>
              <a:t>automatique</a:t>
            </a:r>
            <a:endParaRPr lang="en-GB" sz="1400"/>
          </a:p>
          <a:p>
            <a:pPr lvl="2"/>
            <a:r>
              <a:rPr lang="en-GB" sz="1400" err="1"/>
              <a:t>Soit</a:t>
            </a:r>
            <a:r>
              <a:rPr lang="en-GB" sz="1400"/>
              <a:t> </a:t>
            </a:r>
            <a:r>
              <a:rPr lang="en-GB" sz="1400" err="1"/>
              <a:t>présentées</a:t>
            </a:r>
            <a:r>
              <a:rPr lang="en-GB" sz="1400"/>
              <a:t> à </a:t>
            </a:r>
            <a:r>
              <a:rPr lang="en-GB" sz="1400" err="1"/>
              <a:t>l’utilisateur</a:t>
            </a:r>
            <a:r>
              <a:rPr lang="en-GB" sz="1400"/>
              <a:t> pour que </a:t>
            </a:r>
            <a:r>
              <a:rPr lang="en-GB" sz="1400" err="1"/>
              <a:t>l’information</a:t>
            </a:r>
            <a:r>
              <a:rPr lang="en-GB" sz="1400"/>
              <a:t> </a:t>
            </a:r>
            <a:r>
              <a:rPr lang="en-GB" sz="1400" err="1"/>
              <a:t>soit</a:t>
            </a:r>
            <a:r>
              <a:rPr lang="en-GB" sz="1400"/>
              <a:t> </a:t>
            </a:r>
            <a:r>
              <a:rPr lang="en-GB" sz="1400" err="1"/>
              <a:t>remplie</a:t>
            </a:r>
            <a:r>
              <a:rPr lang="en-GB" sz="1400"/>
              <a:t> de nouveau.</a:t>
            </a:r>
          </a:p>
          <a:p>
            <a:pPr lvl="3"/>
            <a:r>
              <a:rPr lang="en-GB" sz="1400"/>
              <a:t>Via la </a:t>
            </a:r>
            <a:r>
              <a:rPr lang="en-GB" sz="1400" err="1"/>
              <a:t>sélection</a:t>
            </a:r>
            <a:r>
              <a:rPr lang="en-GB" sz="1400"/>
              <a:t> d’un champ (menu </a:t>
            </a:r>
            <a:r>
              <a:rPr lang="en-GB" sz="1400" err="1"/>
              <a:t>déroulant</a:t>
            </a:r>
            <a:r>
              <a:rPr lang="en-GB" sz="1400"/>
              <a:t> possible).</a:t>
            </a:r>
          </a:p>
          <a:p>
            <a:pPr lvl="3"/>
            <a:r>
              <a:rPr lang="en-GB" sz="1400"/>
              <a:t>Via la </a:t>
            </a:r>
            <a:r>
              <a:rPr lang="en-GB" sz="1400" err="1"/>
              <a:t>possibilité</a:t>
            </a:r>
            <a:r>
              <a:rPr lang="en-GB" sz="1400"/>
              <a:t> de copier </a:t>
            </a:r>
            <a:r>
              <a:rPr lang="en-GB" sz="1400" err="1"/>
              <a:t>l’information</a:t>
            </a:r>
            <a:r>
              <a:rPr lang="en-GB" sz="1400"/>
              <a:t> et de la </a:t>
            </a:r>
            <a:r>
              <a:rPr lang="en-GB" sz="1400" err="1"/>
              <a:t>recoller</a:t>
            </a:r>
            <a:r>
              <a:rPr lang="en-GB" sz="1400"/>
              <a:t> dans le champ.</a:t>
            </a:r>
          </a:p>
          <a:p>
            <a:pPr lvl="3"/>
            <a:r>
              <a:rPr lang="en-GB" sz="1400" err="1"/>
              <a:t>Soit</a:t>
            </a:r>
            <a:r>
              <a:rPr lang="en-GB" sz="1400"/>
              <a:t> </a:t>
            </a:r>
            <a:r>
              <a:rPr lang="en-GB" sz="1400" err="1"/>
              <a:t>en</a:t>
            </a:r>
            <a:r>
              <a:rPr lang="en-GB" sz="1400"/>
              <a:t> </a:t>
            </a:r>
            <a:r>
              <a:rPr lang="en-GB" sz="1400" err="1"/>
              <a:t>Cochant</a:t>
            </a:r>
            <a:r>
              <a:rPr lang="en-GB" sz="1400"/>
              <a:t> </a:t>
            </a:r>
            <a:r>
              <a:rPr lang="en-GB" sz="1400" err="1"/>
              <a:t>une</a:t>
            </a:r>
            <a:r>
              <a:rPr lang="en-GB" sz="1400"/>
              <a:t> case pour </a:t>
            </a:r>
            <a:r>
              <a:rPr lang="en-GB" sz="1400" err="1"/>
              <a:t>valider</a:t>
            </a:r>
            <a:r>
              <a:rPr lang="en-GB" sz="1400"/>
              <a:t> </a:t>
            </a:r>
            <a:r>
              <a:rPr lang="en-GB" sz="1400" err="1"/>
              <a:t>une</a:t>
            </a:r>
            <a:r>
              <a:rPr lang="en-GB" sz="1400"/>
              <a:t> information déjà </a:t>
            </a:r>
            <a:r>
              <a:rPr lang="en-GB" sz="1400" err="1"/>
              <a:t>remplit</a:t>
            </a:r>
            <a:r>
              <a:rPr lang="en-GB" sz="1400"/>
              <a:t> (</a:t>
            </a:r>
            <a:r>
              <a:rPr lang="en-GB" sz="1400" err="1"/>
              <a:t>exemple</a:t>
            </a:r>
            <a:r>
              <a:rPr lang="en-GB" sz="1400"/>
              <a:t> : </a:t>
            </a:r>
            <a:r>
              <a:rPr lang="en-GB" sz="1400" err="1"/>
              <a:t>une</a:t>
            </a:r>
            <a:r>
              <a:rPr lang="en-GB" sz="1400"/>
              <a:t> </a:t>
            </a:r>
            <a:r>
              <a:rPr lang="en-GB" sz="1400" err="1"/>
              <a:t>Adresse</a:t>
            </a:r>
            <a:r>
              <a:rPr lang="en-GB" sz="1400"/>
              <a:t> de livraison </a:t>
            </a:r>
            <a:r>
              <a:rPr lang="en-GB" sz="1400" err="1"/>
              <a:t>similaire</a:t>
            </a:r>
            <a:r>
              <a:rPr lang="en-GB" sz="1400"/>
              <a:t> à </a:t>
            </a:r>
            <a:r>
              <a:rPr lang="en-GB" sz="1400" err="1"/>
              <a:t>l’adresse</a:t>
            </a:r>
            <a:r>
              <a:rPr lang="en-GB" sz="1400"/>
              <a:t> de </a:t>
            </a:r>
            <a:r>
              <a:rPr lang="en-GB" sz="1400" err="1"/>
              <a:t>facturation</a:t>
            </a:r>
            <a:r>
              <a:rPr lang="en-GB" sz="1400"/>
              <a:t>)</a:t>
            </a:r>
          </a:p>
          <a:p>
            <a:pPr lvl="3"/>
            <a:endParaRPr lang="en-GB">
              <a:solidFill>
                <a:schemeClr val="bg1"/>
              </a:solidFill>
            </a:endParaRPr>
          </a:p>
          <a:p>
            <a:pPr marL="0" lvl="1"/>
            <a:endParaRPr lang="en-GB">
              <a:solidFill>
                <a:schemeClr val="bg1"/>
              </a:solidFill>
            </a:endParaRPr>
          </a:p>
          <a:p>
            <a:pPr marL="0" lvl="1"/>
            <a:endParaRPr lang="en-GB">
              <a:solidFill>
                <a:schemeClr val="bg1"/>
              </a:solidFill>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26811" y="2287089"/>
            <a:ext cx="5420785" cy="196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a:solidFill>
                  <a:schemeClr val="bg2"/>
                </a:solidFill>
              </a:rPr>
              <a:t>Exceptions :</a:t>
            </a:r>
          </a:p>
          <a:p>
            <a:pPr marL="177165" lvl="2" indent="-177165"/>
            <a:r>
              <a:rPr lang="en-GB" sz="1400"/>
              <a:t>Une utilisation </a:t>
            </a:r>
            <a:r>
              <a:rPr lang="en-GB" sz="1400" err="1"/>
              <a:t>essentielle</a:t>
            </a:r>
            <a:r>
              <a:rPr lang="en-GB" sz="1400"/>
              <a:t> de la </a:t>
            </a:r>
            <a:r>
              <a:rPr lang="en-GB" sz="1400" err="1"/>
              <a:t>fonction</a:t>
            </a:r>
            <a:r>
              <a:rPr lang="en-GB" sz="1400"/>
              <a:t>, </a:t>
            </a:r>
            <a:r>
              <a:rPr lang="en-GB" sz="1400" err="1"/>
              <a:t>comme</a:t>
            </a:r>
            <a:r>
              <a:rPr lang="en-GB" sz="1400"/>
              <a:t> les jeux de </a:t>
            </a:r>
            <a:r>
              <a:rPr lang="en-GB" sz="1400" err="1"/>
              <a:t>mémoire</a:t>
            </a:r>
            <a:r>
              <a:rPr lang="en-GB" sz="1400"/>
              <a:t>.</a:t>
            </a:r>
          </a:p>
          <a:p>
            <a:pPr marL="177165" lvl="2" indent="-177165"/>
            <a:r>
              <a:rPr lang="en-GB" sz="1400" err="1"/>
              <a:t>L’information</a:t>
            </a:r>
            <a:r>
              <a:rPr lang="en-GB" sz="1400"/>
              <a:t> </a:t>
            </a:r>
            <a:r>
              <a:rPr lang="en-GB" sz="1400" err="1"/>
              <a:t>est</a:t>
            </a:r>
            <a:r>
              <a:rPr lang="en-GB" sz="1400"/>
              <a:t> </a:t>
            </a:r>
            <a:r>
              <a:rPr lang="en-GB" sz="1400" err="1"/>
              <a:t>requise</a:t>
            </a:r>
            <a:r>
              <a:rPr lang="en-GB" sz="1400"/>
              <a:t> par </a:t>
            </a:r>
            <a:r>
              <a:rPr lang="en-GB" sz="1400" err="1"/>
              <a:t>mesure</a:t>
            </a:r>
            <a:r>
              <a:rPr lang="en-GB" sz="1400"/>
              <a:t> de </a:t>
            </a:r>
            <a:r>
              <a:rPr lang="en-GB" sz="1400" err="1"/>
              <a:t>sécurité</a:t>
            </a:r>
            <a:r>
              <a:rPr lang="en-GB" sz="1400"/>
              <a:t>, par </a:t>
            </a:r>
            <a:r>
              <a:rPr lang="en-GB" sz="1400" err="1"/>
              <a:t>exemple</a:t>
            </a:r>
            <a:r>
              <a:rPr lang="en-GB" sz="1400"/>
              <a:t> le fait de </a:t>
            </a:r>
            <a:r>
              <a:rPr lang="en-GB" sz="1400" err="1"/>
              <a:t>remplir</a:t>
            </a:r>
            <a:r>
              <a:rPr lang="en-GB" sz="1400"/>
              <a:t> </a:t>
            </a:r>
            <a:r>
              <a:rPr lang="en-GB" sz="1400" err="1"/>
              <a:t>une</a:t>
            </a:r>
            <a:r>
              <a:rPr lang="en-GB" sz="1400"/>
              <a:t> </a:t>
            </a:r>
            <a:r>
              <a:rPr lang="en-GB" sz="1400" err="1"/>
              <a:t>seconde</a:t>
            </a:r>
            <a:r>
              <a:rPr lang="en-GB" sz="1400"/>
              <a:t> </a:t>
            </a:r>
            <a:r>
              <a:rPr lang="en-GB" sz="1400" err="1"/>
              <a:t>fois</a:t>
            </a:r>
            <a:r>
              <a:rPr lang="en-GB" sz="1400"/>
              <a:t> le mot de passe </a:t>
            </a:r>
            <a:r>
              <a:rPr lang="en-GB" sz="1400" err="1"/>
              <a:t>désirée</a:t>
            </a:r>
            <a:r>
              <a:rPr lang="en-GB" sz="1400"/>
              <a:t> à la </a:t>
            </a:r>
            <a:r>
              <a:rPr lang="en-GB" sz="1400" err="1"/>
              <a:t>création</a:t>
            </a:r>
            <a:r>
              <a:rPr lang="en-GB" sz="1400"/>
              <a:t> d’un </a:t>
            </a:r>
            <a:r>
              <a:rPr lang="en-GB" sz="1400" err="1"/>
              <a:t>compte</a:t>
            </a:r>
            <a:r>
              <a:rPr lang="en-GB" sz="1400"/>
              <a:t>.</a:t>
            </a:r>
          </a:p>
          <a:p>
            <a:pPr marL="177165" lvl="2" indent="-177165"/>
            <a:r>
              <a:rPr lang="en-GB" sz="1400"/>
              <a:t>Dans le </a:t>
            </a:r>
            <a:r>
              <a:rPr lang="en-GB" sz="1400" err="1"/>
              <a:t>cas</a:t>
            </a:r>
            <a:r>
              <a:rPr lang="en-GB" sz="1400"/>
              <a:t> </a:t>
            </a:r>
            <a:r>
              <a:rPr lang="en-GB" sz="1400" err="1"/>
              <a:t>ou</a:t>
            </a:r>
            <a:r>
              <a:rPr lang="en-GB" sz="1400"/>
              <a:t> </a:t>
            </a:r>
            <a:r>
              <a:rPr lang="en-GB" sz="1400" err="1"/>
              <a:t>l’information</a:t>
            </a:r>
            <a:r>
              <a:rPr lang="en-GB" sz="1400"/>
              <a:t> </a:t>
            </a:r>
            <a:r>
              <a:rPr lang="en-GB" sz="1400" err="1"/>
              <a:t>stockée</a:t>
            </a:r>
            <a:r>
              <a:rPr lang="en-GB" sz="1400"/>
              <a:t> </a:t>
            </a:r>
            <a:r>
              <a:rPr lang="en-GB" sz="1400" err="1"/>
              <a:t>n’est</a:t>
            </a:r>
            <a:r>
              <a:rPr lang="en-GB" sz="1400"/>
              <a:t> plus </a:t>
            </a:r>
            <a:r>
              <a:rPr lang="en-GB" sz="1400" err="1"/>
              <a:t>valide</a:t>
            </a:r>
            <a:r>
              <a:rPr lang="en-GB" sz="1400"/>
              <a:t>.</a:t>
            </a:r>
          </a:p>
        </p:txBody>
      </p:sp>
      <p:cxnSp>
        <p:nvCxnSpPr>
          <p:cNvPr id="13" name="Connecteur droit 12">
            <a:extLst>
              <a:ext uri="{FF2B5EF4-FFF2-40B4-BE49-F238E27FC236}">
                <a16:creationId xmlns:a16="http://schemas.microsoft.com/office/drawing/2014/main" id="{9EC5CDB5-571B-4D8D-99EF-16872E879432}"/>
              </a:ext>
              <a:ext uri="{C183D7F6-B498-43B3-948B-1728B52AA6E4}">
                <adec:decorative xmlns:adec="http://schemas.microsoft.com/office/drawing/2017/decorative" val="1"/>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 uri="{C183D7F6-B498-43B3-948B-1728B52AA6E4}">
                <adec:decorative xmlns:adec="http://schemas.microsoft.com/office/drawing/2017/decorative" val="1"/>
              </a:ext>
            </a:extLst>
          </p:cNvPr>
          <p:cNvCxnSpPr/>
          <p:nvPr/>
        </p:nvCxnSpPr>
        <p:spPr>
          <a:xfrm flipH="1">
            <a:off x="5982789" y="4425535"/>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 uri="{C183D7F6-B498-43B3-948B-1728B52AA6E4}">
                <adec:decorative xmlns:adec="http://schemas.microsoft.com/office/drawing/2017/decorative" val="1"/>
              </a:ext>
            </a:extLst>
          </p:cNvPr>
          <p:cNvSpPr/>
          <p:nvPr/>
        </p:nvSpPr>
        <p:spPr>
          <a:xfrm>
            <a:off x="339634" y="1524000"/>
            <a:ext cx="5634077" cy="101890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1CF6FAA2-5972-45D9-815B-31A4434E64D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5" b="89767" l="7075" r="91020">
                        <a14:foregroundMark x1="45442" y1="38061" x2="45442" y2="38061"/>
                        <a14:foregroundMark x1="55782" y1="31598" x2="55782" y2="31598"/>
                        <a14:foregroundMark x1="53878" y1="55835" x2="53878" y2="55835"/>
                        <a14:foregroundMark x1="45442" y1="68043" x2="45442" y2="68043"/>
                        <a14:foregroundMark x1="49524" y1="77379" x2="49524" y2="77379"/>
                        <a14:foregroundMark x1="34966" y1="67864" x2="34966" y2="67864"/>
                        <a14:foregroundMark x1="21224" y1="63555" x2="21224" y2="63555"/>
                        <a14:foregroundMark x1="12925" y1="53321" x2="12925" y2="53321"/>
                        <a14:foregroundMark x1="7075" y1="49372" x2="7075" y2="49372"/>
                        <a14:foregroundMark x1="66531" y1="63555" x2="66531" y2="63555"/>
                        <a14:foregroundMark x1="67755" y1="52424" x2="67755" y2="52424"/>
                        <a14:foregroundMark x1="88707" y1="57989" x2="88707" y2="57989"/>
                        <a14:foregroundMark x1="88707" y1="57989" x2="88707" y2="57989"/>
                        <a14:foregroundMark x1="88707" y1="57989" x2="88707" y2="57989"/>
                        <a14:foregroundMark x1="87755" y1="65530" x2="87755" y2="65530"/>
                        <a14:foregroundMark x1="91020" y1="44524" x2="91020" y2="44524"/>
                        <a14:foregroundMark x1="79320" y1="88510" x2="79320" y2="88510"/>
                        <a14:foregroundMark x1="18095" y1="88330" x2="18095" y2="88330"/>
                        <a14:foregroundMark x1="10748" y1="88510" x2="10748" y2="88510"/>
                        <a14:foregroundMark x1="10748" y1="88510" x2="10748" y2="88510"/>
                        <a14:foregroundMark x1="25442" y1="87433" x2="25442" y2="87433"/>
                        <a14:foregroundMark x1="21633" y1="82944" x2="21633" y2="82944"/>
                        <a14:foregroundMark x1="13469" y1="82944" x2="13469" y2="82944"/>
                        <a14:foregroundMark x1="12925" y1="82226" x2="12925" y2="82226"/>
                        <a14:foregroundMark x1="67755" y1="57271" x2="67755" y2="57271"/>
                        <a14:foregroundMark x1="67755" y1="57271" x2="67755" y2="57271"/>
                        <a14:foregroundMark x1="76327" y1="38241" x2="76327" y2="38241"/>
                        <a14:foregroundMark x1="76735" y1="38600" x2="76735" y2="38600"/>
                        <a14:foregroundMark x1="77823" y1="38779" x2="77823" y2="38779"/>
                        <a14:foregroundMark x1="66939" y1="60682" x2="66939" y2="60682"/>
                        <a14:foregroundMark x1="87483" y1="56912" x2="87483" y2="56912"/>
                        <a14:foregroundMark x1="88707" y1="56912" x2="88707" y2="56912"/>
                        <a14:foregroundMark x1="90340" y1="61400" x2="90340" y2="61400"/>
                        <a14:backgroundMark x1="11837" y1="67145" x2="11837" y2="67145"/>
                        <a14:backgroundMark x1="51565" y1="59425" x2="51565" y2="59425"/>
                      </a14:backgroundRemoval>
                    </a14:imgEffect>
                  </a14:imgLayer>
                </a14:imgProps>
              </a:ext>
              <a:ext uri="{28A0092B-C50C-407E-A947-70E740481C1C}">
                <a14:useLocalDpi xmlns:a14="http://schemas.microsoft.com/office/drawing/2010/main" val="0"/>
              </a:ext>
            </a:extLst>
          </a:blip>
          <a:stretch>
            <a:fillRect/>
          </a:stretch>
        </p:blipFill>
        <p:spPr>
          <a:xfrm>
            <a:off x="7782270" y="-104711"/>
            <a:ext cx="3632570" cy="2752845"/>
          </a:xfrm>
          <a:prstGeom prst="rect">
            <a:avLst/>
          </a:prstGeom>
        </p:spPr>
      </p:pic>
    </p:spTree>
    <p:extLst>
      <p:ext uri="{BB962C8B-B14F-4D97-AF65-F5344CB8AC3E}">
        <p14:creationId xmlns:p14="http://schemas.microsoft.com/office/powerpoint/2010/main" val="30343535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650" err="1">
                <a:solidFill>
                  <a:schemeClr val="bg2"/>
                </a:solidFill>
                <a:latin typeface="Helvetica 75 Bold"/>
                <a:ea typeface="ＭＳ Ｐゴシック"/>
              </a:rPr>
              <a:t>Saisie</a:t>
            </a:r>
            <a:r>
              <a:rPr lang="en-GB" sz="2650">
                <a:solidFill>
                  <a:schemeClr val="bg2"/>
                </a:solidFill>
                <a:latin typeface="Helvetica 75 Bold"/>
                <a:ea typeface="ＭＳ Ｐゴシック"/>
              </a:rPr>
              <a:t> </a:t>
            </a:r>
            <a:r>
              <a:rPr lang="en-GB" sz="2650" err="1">
                <a:solidFill>
                  <a:schemeClr val="bg2"/>
                </a:solidFill>
                <a:latin typeface="Helvetica 75 Bold"/>
                <a:ea typeface="ＭＳ Ｐゴシック"/>
              </a:rPr>
              <a:t>Redondante</a:t>
            </a:r>
            <a:r>
              <a:rPr lang="en-GB" sz="2650">
                <a:solidFill>
                  <a:schemeClr val="bg2"/>
                </a:solidFill>
                <a:latin typeface="Helvetica 75 Bold"/>
                <a:ea typeface="ＭＳ Ｐゴシック"/>
              </a:rPr>
              <a:t> - </a:t>
            </a:r>
            <a:r>
              <a:rPr lang="en-GB" sz="2650" err="1">
                <a:solidFill>
                  <a:schemeClr val="bg2"/>
                </a:solidFill>
                <a:latin typeface="Helvetica 75 Bold"/>
                <a:ea typeface="ＭＳ Ｐゴシック"/>
              </a:rPr>
              <a:t>exercices</a:t>
            </a:r>
            <a:br>
              <a:rPr lang="en-GB" sz="2650" kern="0"/>
            </a:br>
            <a:r>
              <a:rPr lang="en-GB" sz="1800">
                <a:solidFill>
                  <a:schemeClr val="tx1"/>
                </a:solidFill>
                <a:latin typeface="Helvetica 75 Bold"/>
                <a:ea typeface="ＭＳ Ｐゴシック"/>
              </a:rPr>
              <a:t>WCAG – 3.3.9 (Level A)</a:t>
            </a:r>
            <a:endParaRPr lang="en-GB" sz="2650" kern="0">
              <a:solidFill>
                <a:schemeClr val="tx1"/>
              </a:solidFill>
              <a:latin typeface="Helvetica 75 Bold"/>
              <a:ea typeface="ＭＳ Ｐゴシック"/>
            </a:endParaRPr>
          </a:p>
        </p:txBody>
      </p:sp>
      <p:pic>
        <p:nvPicPr>
          <p:cNvPr id="3" name="Espace réservé du contenu 2">
            <a:extLst>
              <a:ext uri="{FF2B5EF4-FFF2-40B4-BE49-F238E27FC236}">
                <a16:creationId xmlns:a16="http://schemas.microsoft.com/office/drawing/2014/main" id="{3A07C5E2-8F87-4BFA-802B-5BCAAE89DBDD}"/>
              </a:ext>
            </a:extLst>
          </p:cNvPr>
          <p:cNvPicPr>
            <a:picLocks noGrp="1" noChangeAspect="1"/>
          </p:cNvPicPr>
          <p:nvPr>
            <p:ph idx="1"/>
          </p:nvPr>
        </p:nvPicPr>
        <p:blipFill>
          <a:blip r:embed="rId3"/>
          <a:stretch>
            <a:fillRect/>
          </a:stretch>
        </p:blipFill>
        <p:spPr>
          <a:xfrm>
            <a:off x="6597627" y="2049307"/>
            <a:ext cx="2288979" cy="4221163"/>
          </a:xfrm>
        </p:spPr>
      </p:pic>
      <p:pic>
        <p:nvPicPr>
          <p:cNvPr id="6" name="Image 5">
            <a:extLst>
              <a:ext uri="{FF2B5EF4-FFF2-40B4-BE49-F238E27FC236}">
                <a16:creationId xmlns:a16="http://schemas.microsoft.com/office/drawing/2014/main" id="{232AAD8D-10E7-4B9E-8288-9D60A8206426}"/>
              </a:ext>
            </a:extLst>
          </p:cNvPr>
          <p:cNvPicPr>
            <a:picLocks noChangeAspect="1"/>
          </p:cNvPicPr>
          <p:nvPr/>
        </p:nvPicPr>
        <p:blipFill>
          <a:blip r:embed="rId4"/>
          <a:stretch>
            <a:fillRect/>
          </a:stretch>
        </p:blipFill>
        <p:spPr>
          <a:xfrm>
            <a:off x="9147401" y="2049307"/>
            <a:ext cx="2440959" cy="4289254"/>
          </a:xfrm>
          <a:prstGeom prst="rect">
            <a:avLst/>
          </a:prstGeom>
        </p:spPr>
      </p:pic>
      <p:sp>
        <p:nvSpPr>
          <p:cNvPr id="8" name="ZoneTexte 7">
            <a:extLst>
              <a:ext uri="{FF2B5EF4-FFF2-40B4-BE49-F238E27FC236}">
                <a16:creationId xmlns:a16="http://schemas.microsoft.com/office/drawing/2014/main" id="{B861DB32-90E5-4928-80AB-9F2B6E02BFEB}"/>
              </a:ext>
            </a:extLst>
          </p:cNvPr>
          <p:cNvSpPr txBox="1"/>
          <p:nvPr/>
        </p:nvSpPr>
        <p:spPr>
          <a:xfrm>
            <a:off x="444500" y="1019406"/>
            <a:ext cx="9615055" cy="1107996"/>
          </a:xfrm>
          <a:prstGeom prst="rect">
            <a:avLst/>
          </a:prstGeom>
          <a:noFill/>
        </p:spPr>
        <p:txBody>
          <a:bodyPr wrap="square" rtlCol="0">
            <a:spAutoFit/>
          </a:bodyPr>
          <a:lstStyle/>
          <a:p>
            <a:pPr>
              <a:spcAft>
                <a:spcPts val="600"/>
              </a:spcAft>
            </a:pPr>
            <a:r>
              <a:rPr lang="fr-FR" sz="1400" b="1"/>
              <a:t>Exercice :</a:t>
            </a:r>
          </a:p>
          <a:p>
            <a:pPr>
              <a:spcAft>
                <a:spcPts val="600"/>
              </a:spcAft>
            </a:pPr>
            <a:r>
              <a:rPr lang="fr-FR" sz="1400" b="1"/>
              <a:t>Je suis sur un site pour commander une yaourtière édition spécial « Zelda </a:t>
            </a:r>
            <a:r>
              <a:rPr lang="fr-FR" sz="1400" b="1" err="1"/>
              <a:t>Breath</a:t>
            </a:r>
            <a:r>
              <a:rPr lang="fr-FR" sz="1400" b="1"/>
              <a:t> of the </a:t>
            </a:r>
            <a:r>
              <a:rPr lang="fr-FR" sz="1400" b="1" err="1"/>
              <a:t>wild</a:t>
            </a:r>
            <a:r>
              <a:rPr lang="fr-FR" sz="1400" b="1"/>
              <a:t> », une fois mon adresse de livraison rempli, le site me demande mes coordonnées pour l’adresse de facturation.</a:t>
            </a:r>
          </a:p>
          <a:p>
            <a:r>
              <a:rPr lang="fr-FR" sz="1400" b="1"/>
              <a:t>Qu’elles seraient les possibilités pour rendre ce critère conforme ?</a:t>
            </a:r>
          </a:p>
        </p:txBody>
      </p:sp>
      <p:sp>
        <p:nvSpPr>
          <p:cNvPr id="16" name="Rectangle 15">
            <a:extLst>
              <a:ext uri="{FF2B5EF4-FFF2-40B4-BE49-F238E27FC236}">
                <a16:creationId xmlns:a16="http://schemas.microsoft.com/office/drawing/2014/main" id="{BCA15E96-73DC-4E30-817E-D08161A6EF3B}"/>
              </a:ext>
            </a:extLst>
          </p:cNvPr>
          <p:cNvSpPr/>
          <p:nvPr/>
        </p:nvSpPr>
        <p:spPr>
          <a:xfrm>
            <a:off x="6561636" y="1981216"/>
            <a:ext cx="2360962" cy="4423818"/>
          </a:xfrm>
          <a:prstGeom prst="rect">
            <a:avLst/>
          </a:prstGeom>
          <a:noFill/>
          <a:ln w="28575">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2B350D5-6898-4505-8006-E4A6AB6F65AD}"/>
              </a:ext>
            </a:extLst>
          </p:cNvPr>
          <p:cNvSpPr/>
          <p:nvPr/>
        </p:nvSpPr>
        <p:spPr>
          <a:xfrm>
            <a:off x="9147401" y="1981216"/>
            <a:ext cx="2440959" cy="4423818"/>
          </a:xfrm>
          <a:prstGeom prst="rect">
            <a:avLst/>
          </a:prstGeom>
          <a:noFill/>
          <a:ln w="28575">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jouet, poupée&#10;&#10;Description générée automatiquement">
            <a:extLst>
              <a:ext uri="{FF2B5EF4-FFF2-40B4-BE49-F238E27FC236}">
                <a16:creationId xmlns:a16="http://schemas.microsoft.com/office/drawing/2014/main" id="{55D0AB2E-394D-4EAD-9BAE-9290BBE4B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001" y="1681018"/>
            <a:ext cx="6671447" cy="5453126"/>
          </a:xfrm>
          <a:prstGeom prst="rect">
            <a:avLst/>
          </a:prstGeom>
        </p:spPr>
      </p:pic>
    </p:spTree>
    <p:extLst>
      <p:ext uri="{BB962C8B-B14F-4D97-AF65-F5344CB8AC3E}">
        <p14:creationId xmlns:p14="http://schemas.microsoft.com/office/powerpoint/2010/main" val="115165513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spcAft>
                <a:spcPts val="1067"/>
              </a:spcAft>
            </a:pPr>
            <a:r>
              <a:rPr lang="en-GB" sz="2650" err="1">
                <a:solidFill>
                  <a:schemeClr val="bg2"/>
                </a:solidFill>
                <a:latin typeface="Helvetica 75 Bold"/>
                <a:ea typeface="ＭＳ Ｐゴシック"/>
              </a:rPr>
              <a:t>Saisie</a:t>
            </a:r>
            <a:r>
              <a:rPr lang="en-GB" sz="2650">
                <a:solidFill>
                  <a:schemeClr val="bg2"/>
                </a:solidFill>
                <a:latin typeface="Helvetica 75 Bold"/>
                <a:ea typeface="ＭＳ Ｐゴシック"/>
              </a:rPr>
              <a:t> </a:t>
            </a:r>
            <a:r>
              <a:rPr lang="en-GB" sz="2650" err="1">
                <a:solidFill>
                  <a:schemeClr val="bg2"/>
                </a:solidFill>
                <a:latin typeface="Helvetica 75 Bold"/>
                <a:ea typeface="ＭＳ Ｐゴシック"/>
              </a:rPr>
              <a:t>Redondante</a:t>
            </a:r>
            <a:r>
              <a:rPr lang="en-GB" sz="2650">
                <a:solidFill>
                  <a:schemeClr val="bg2"/>
                </a:solidFill>
                <a:latin typeface="Helvetica 75 Bold"/>
                <a:ea typeface="ＭＳ Ｐゴシック"/>
              </a:rPr>
              <a:t> - </a:t>
            </a:r>
            <a:r>
              <a:rPr lang="en-GB" sz="2650" err="1">
                <a:solidFill>
                  <a:schemeClr val="bg2"/>
                </a:solidFill>
                <a:latin typeface="Helvetica 75 Bold"/>
                <a:ea typeface="ＭＳ Ｐゴシック"/>
              </a:rPr>
              <a:t>exemples</a:t>
            </a:r>
            <a:br>
              <a:rPr lang="en-GB" sz="2650" kern="0"/>
            </a:br>
            <a:r>
              <a:rPr lang="en-GB" sz="1800">
                <a:solidFill>
                  <a:schemeClr val="tx1"/>
                </a:solidFill>
                <a:latin typeface="Helvetica 75 Bold"/>
                <a:ea typeface="ＭＳ Ｐゴシック"/>
              </a:rPr>
              <a:t>WCAG – 3.3.9 (Level A)</a:t>
            </a:r>
            <a:endParaRPr lang="en-GB" sz="2650" kern="0">
              <a:solidFill>
                <a:schemeClr val="tx1"/>
              </a:solidFill>
              <a:latin typeface="Helvetica 75 Bold"/>
              <a:ea typeface="ＭＳ Ｐゴシック"/>
            </a:endParaRPr>
          </a:p>
        </p:txBody>
      </p:sp>
      <p:sp>
        <p:nvSpPr>
          <p:cNvPr id="7" name="Espace réservé du contenu 6">
            <a:extLst>
              <a:ext uri="{FF2B5EF4-FFF2-40B4-BE49-F238E27FC236}">
                <a16:creationId xmlns:a16="http://schemas.microsoft.com/office/drawing/2014/main" id="{FF018B76-4540-3B81-1B5F-8B939056786E}"/>
              </a:ext>
            </a:extLst>
          </p:cNvPr>
          <p:cNvSpPr>
            <a:spLocks noGrp="1"/>
          </p:cNvSpPr>
          <p:nvPr>
            <p:ph idx="1"/>
          </p:nvPr>
        </p:nvSpPr>
        <p:spPr>
          <a:xfrm>
            <a:off x="335735" y="1970340"/>
            <a:ext cx="6699712" cy="4220632"/>
          </a:xfrm>
        </p:spPr>
        <p:txBody>
          <a:bodyPr/>
          <a:lstStyle/>
          <a:p>
            <a:pPr marL="342900" indent="-342900">
              <a:spcAft>
                <a:spcPts val="3000"/>
              </a:spcAft>
              <a:buClr>
                <a:schemeClr val="bg2"/>
              </a:buClr>
              <a:buFont typeface="Wingdings" panose="05000000000000000000" pitchFamily="2" charset="2"/>
              <a:buChar char="§"/>
            </a:pPr>
            <a:r>
              <a:rPr lang="fr-FR" sz="1600">
                <a:solidFill>
                  <a:schemeClr val="tx1"/>
                </a:solidFill>
              </a:rPr>
              <a:t>Un formulaire demande le numéro d'identification d'entreprise (ID) de l'utilisateur lors de la première étape d'un processus d'achat d'un nouvel ordinateur. Dans la dernière étape, l'utilisateur est invité à confirmer que l'ordinateur appartiendra à l'utilisateur (plutôt qu'à un collègue) et affiche à nouveau l'ID. Il permet à l'utilisateur de modifier l'ID, mais par défaut celui saisi précédemment est déjà dans les champs de coordonnées.</a:t>
            </a:r>
          </a:p>
          <a:p>
            <a:pPr marL="342900" indent="-342900">
              <a:spcAft>
                <a:spcPts val="3000"/>
              </a:spcAft>
              <a:buClr>
                <a:schemeClr val="bg2"/>
              </a:buClr>
              <a:buFont typeface="Wingdings" panose="05000000000000000000" pitchFamily="2" charset="2"/>
              <a:buChar char="§"/>
            </a:pPr>
            <a:r>
              <a:rPr lang="fr-FR" sz="1600">
                <a:solidFill>
                  <a:schemeClr val="tx1"/>
                </a:solidFill>
              </a:rPr>
              <a:t>Un formulaire sur un site e-commerce permet à l'utilisateur de confirmer que l'adresse de facturation et l'adresse de livraison sont la même adresse.</a:t>
            </a:r>
          </a:p>
          <a:p>
            <a:pPr marL="342900" indent="-342900">
              <a:spcAft>
                <a:spcPts val="3000"/>
              </a:spcAft>
              <a:buClr>
                <a:schemeClr val="bg2"/>
              </a:buClr>
              <a:buFont typeface="Wingdings" panose="05000000000000000000" pitchFamily="2" charset="2"/>
              <a:buChar char="§"/>
            </a:pPr>
            <a:r>
              <a:rPr lang="fr-FR" sz="1600">
                <a:solidFill>
                  <a:schemeClr val="tx1"/>
                </a:solidFill>
              </a:rPr>
              <a:t>Une page de résultats de recherche </a:t>
            </a:r>
            <a:r>
              <a:rPr lang="fr-FR" sz="1600" err="1">
                <a:solidFill>
                  <a:schemeClr val="tx1"/>
                </a:solidFill>
              </a:rPr>
              <a:t>pré-remplit</a:t>
            </a:r>
            <a:r>
              <a:rPr lang="fr-FR" sz="1600">
                <a:solidFill>
                  <a:schemeClr val="tx1"/>
                </a:solidFill>
              </a:rPr>
              <a:t> le champ de recherche avec le terme de recherche saisi précédemment</a:t>
            </a:r>
            <a:r>
              <a:rPr lang="fr-FR" sz="1600">
                <a:solidFill>
                  <a:schemeClr val="bg1"/>
                </a:solidFill>
              </a:rPr>
              <a:t>.</a:t>
            </a:r>
          </a:p>
        </p:txBody>
      </p:sp>
      <p:pic>
        <p:nvPicPr>
          <p:cNvPr id="8" name="Image 7">
            <a:extLst>
              <a:ext uri="{FF2B5EF4-FFF2-40B4-BE49-F238E27FC236}">
                <a16:creationId xmlns:a16="http://schemas.microsoft.com/office/drawing/2014/main" id="{A193B05E-96BA-40E6-8D3C-7256FAA1915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447" y="2200780"/>
            <a:ext cx="4363812" cy="3759752"/>
          </a:xfrm>
          <a:prstGeom prst="rect">
            <a:avLst/>
          </a:prstGeom>
        </p:spPr>
      </p:pic>
    </p:spTree>
    <p:extLst>
      <p:ext uri="{BB962C8B-B14F-4D97-AF65-F5344CB8AC3E}">
        <p14:creationId xmlns:p14="http://schemas.microsoft.com/office/powerpoint/2010/main" val="245601683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err="1">
                <a:solidFill>
                  <a:schemeClr val="bg2"/>
                </a:solidFill>
                <a:latin typeface="Helvetica 75 Bold"/>
                <a:ea typeface="ＭＳ Ｐゴシック"/>
              </a:rPr>
              <a:t>Visibilité</a:t>
            </a:r>
            <a:r>
              <a:rPr lang="en-GB" sz="2650">
                <a:solidFill>
                  <a:schemeClr val="bg2"/>
                </a:solidFill>
                <a:latin typeface="Helvetica 75 Bold"/>
                <a:ea typeface="ＭＳ Ｐゴシック"/>
              </a:rPr>
              <a:t> du focus</a:t>
            </a:r>
            <a:br>
              <a:rPr lang="en-GB" sz="2650"/>
            </a:br>
            <a:r>
              <a:rPr lang="en-GB" sz="1800">
                <a:solidFill>
                  <a:schemeClr val="tx1"/>
                </a:solidFill>
                <a:latin typeface="Helvetica 75 Bold"/>
                <a:ea typeface="ＭＳ Ｐゴシック"/>
              </a:rPr>
              <a:t>WCAG – 2.4.11 (Level 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36003" y="1257464"/>
            <a:ext cx="5420785" cy="1148951"/>
          </a:xfrm>
        </p:spPr>
        <p:txBody>
          <a:bodyPr/>
          <a:lstStyle/>
          <a:p>
            <a:r>
              <a:rPr lang="en-GB" sz="1850">
                <a:solidFill>
                  <a:schemeClr val="bg2"/>
                </a:solidFill>
                <a:latin typeface="Helvetica 75 Bold"/>
                <a:ea typeface="ＭＳ Ｐゴシック"/>
              </a:rPr>
              <a:t>Objectif :</a:t>
            </a:r>
          </a:p>
          <a:p>
            <a:r>
              <a:rPr lang="en-GB" sz="1400">
                <a:solidFill>
                  <a:schemeClr val="tx1"/>
                </a:solidFill>
                <a:latin typeface="Helvetica 75 Bold"/>
                <a:ea typeface="ＭＳ Ｐゴシック"/>
              </a:rPr>
              <a:t>Le but de </a:t>
            </a:r>
            <a:r>
              <a:rPr lang="en-GB" sz="1400" err="1">
                <a:solidFill>
                  <a:schemeClr val="tx1"/>
                </a:solidFill>
                <a:latin typeface="Helvetica 75 Bold"/>
                <a:ea typeface="ＭＳ Ｐゴシック"/>
              </a:rPr>
              <a:t>ce</a:t>
            </a:r>
            <a:r>
              <a:rPr lang="en-GB" sz="1400">
                <a:solidFill>
                  <a:schemeClr val="tx1"/>
                </a:solidFill>
                <a:latin typeface="Helvetica 75 Bold"/>
                <a:ea typeface="ＭＳ Ｐゴシック"/>
              </a:rPr>
              <a:t> </a:t>
            </a:r>
            <a:r>
              <a:rPr lang="en-GB" sz="1400" err="1">
                <a:solidFill>
                  <a:schemeClr val="tx1"/>
                </a:solidFill>
                <a:latin typeface="Helvetica 75 Bold"/>
                <a:ea typeface="ＭＳ Ｐゴシック"/>
              </a:rPr>
              <a:t>critère</a:t>
            </a:r>
            <a:r>
              <a:rPr lang="en-GB" sz="1400">
                <a:solidFill>
                  <a:schemeClr val="tx1"/>
                </a:solidFill>
                <a:latin typeface="Helvetica 75 Bold"/>
                <a:ea typeface="ＭＳ Ｐゴシック"/>
              </a:rPr>
              <a:t> de succès (SC) </a:t>
            </a:r>
            <a:r>
              <a:rPr lang="en-GB" sz="1400" err="1">
                <a:solidFill>
                  <a:schemeClr val="tx1"/>
                </a:solidFill>
                <a:latin typeface="Helvetica 75 Bold"/>
                <a:ea typeface="ＭＳ Ｐゴシック"/>
              </a:rPr>
              <a:t>est</a:t>
            </a:r>
            <a:r>
              <a:rPr lang="en-GB" sz="1400">
                <a:solidFill>
                  <a:schemeClr val="tx1"/>
                </a:solidFill>
                <a:latin typeface="Helvetica 75 Bold"/>
                <a:ea typeface="ＭＳ Ｐゴシック"/>
              </a:rPr>
              <a:t> de </a:t>
            </a:r>
            <a:r>
              <a:rPr lang="en-GB" sz="1400" err="1">
                <a:solidFill>
                  <a:schemeClr val="tx1"/>
                </a:solidFill>
                <a:latin typeface="Helvetica 75 Bold"/>
                <a:ea typeface="ＭＳ Ｐゴシック"/>
              </a:rPr>
              <a:t>s'assurer</a:t>
            </a:r>
            <a:r>
              <a:rPr lang="en-GB" sz="1400">
                <a:solidFill>
                  <a:schemeClr val="tx1"/>
                </a:solidFill>
                <a:latin typeface="Helvetica 75 Bold"/>
                <a:ea typeface="ＭＳ Ｐゴシック"/>
              </a:rPr>
              <a:t> </a:t>
            </a:r>
            <a:r>
              <a:rPr lang="en-GB" sz="1400" err="1">
                <a:solidFill>
                  <a:schemeClr val="tx1"/>
                </a:solidFill>
                <a:latin typeface="Helvetica 75 Bold"/>
                <a:ea typeface="ＭＳ Ｐゴシック"/>
              </a:rPr>
              <a:t>qu'un</a:t>
            </a:r>
            <a:r>
              <a:rPr lang="en-GB" sz="1400">
                <a:solidFill>
                  <a:schemeClr val="tx1"/>
                </a:solidFill>
                <a:latin typeface="Helvetica 75 Bold"/>
                <a:ea typeface="ＭＳ Ｐゴシック"/>
              </a:rPr>
              <a:t> </a:t>
            </a:r>
            <a:r>
              <a:rPr lang="en-GB" sz="1400" err="1">
                <a:solidFill>
                  <a:schemeClr val="tx1"/>
                </a:solidFill>
                <a:latin typeface="Helvetica 75 Bold"/>
                <a:ea typeface="ＭＳ Ｐゴシック"/>
              </a:rPr>
              <a:t>indicateur</a:t>
            </a:r>
            <a:r>
              <a:rPr lang="en-GB" sz="1400">
                <a:solidFill>
                  <a:schemeClr val="tx1"/>
                </a:solidFill>
                <a:latin typeface="Helvetica 75 Bold"/>
                <a:ea typeface="ＭＳ Ｐゴシック"/>
              </a:rPr>
              <a:t> de focus du clavier </a:t>
            </a:r>
            <a:r>
              <a:rPr lang="en-GB" sz="1400" err="1">
                <a:solidFill>
                  <a:schemeClr val="tx1"/>
                </a:solidFill>
                <a:latin typeface="Helvetica 75 Bold"/>
                <a:ea typeface="ＭＳ Ｐゴシック"/>
              </a:rPr>
              <a:t>est</a:t>
            </a:r>
            <a:r>
              <a:rPr lang="en-GB" sz="1400">
                <a:solidFill>
                  <a:schemeClr val="tx1"/>
                </a:solidFill>
                <a:latin typeface="Helvetica 75 Bold"/>
                <a:ea typeface="ＭＳ Ｐゴシック"/>
              </a:rPr>
              <a:t> </a:t>
            </a:r>
            <a:r>
              <a:rPr lang="en-GB" sz="1400" err="1">
                <a:solidFill>
                  <a:schemeClr val="tx1"/>
                </a:solidFill>
                <a:latin typeface="Helvetica 75 Bold"/>
                <a:ea typeface="ＭＳ Ｐゴシック"/>
              </a:rPr>
              <a:t>clairement</a:t>
            </a:r>
            <a:r>
              <a:rPr lang="en-GB" sz="1400">
                <a:solidFill>
                  <a:schemeClr val="tx1"/>
                </a:solidFill>
                <a:latin typeface="Helvetica 75 Bold"/>
                <a:ea typeface="ＭＳ Ｐゴシック"/>
              </a:rPr>
              <a:t> visible et </a:t>
            </a:r>
            <a:r>
              <a:rPr lang="en-GB" sz="1400" err="1">
                <a:solidFill>
                  <a:schemeClr val="tx1"/>
                </a:solidFill>
                <a:latin typeface="Helvetica 75 Bold"/>
                <a:ea typeface="ＭＳ Ｐゴシック"/>
              </a:rPr>
              <a:t>discernable</a:t>
            </a:r>
            <a:endParaRPr lang="en-GB" sz="1400">
              <a:solidFill>
                <a:schemeClr val="tx1"/>
              </a:solidFill>
              <a:latin typeface="Helvetica 75 Bold"/>
              <a:ea typeface="ＭＳ Ｐゴシック"/>
            </a:endParaRPr>
          </a:p>
          <a:p>
            <a:pPr lvl="1"/>
            <a:endParaRPr lang="en-GB" sz="1400">
              <a:solidFill>
                <a:schemeClr val="bg1"/>
              </a:solidFill>
            </a:endParaRPr>
          </a:p>
        </p:txBody>
      </p:sp>
      <p:sp>
        <p:nvSpPr>
          <p:cNvPr id="14" name="Content Placeholder 13"/>
          <p:cNvSpPr>
            <a:spLocks noGrp="1"/>
          </p:cNvSpPr>
          <p:nvPr>
            <p:ph idx="10"/>
          </p:nvPr>
        </p:nvSpPr>
        <p:spPr>
          <a:xfrm>
            <a:off x="6173223" y="2826765"/>
            <a:ext cx="5420785" cy="1642851"/>
          </a:xfrm>
        </p:spPr>
        <p:txBody>
          <a:bodyPr/>
          <a:lstStyle/>
          <a:p>
            <a:r>
              <a:rPr lang="en-GB" sz="1850">
                <a:solidFill>
                  <a:schemeClr val="bg2"/>
                </a:solidFill>
                <a:latin typeface="Helvetica 75 Bold"/>
                <a:ea typeface="ＭＳ Ｐゴシック"/>
              </a:rPr>
              <a:t>À noter :</a:t>
            </a:r>
          </a:p>
          <a:p>
            <a:r>
              <a:rPr lang="en-GB" sz="1200">
                <a:solidFill>
                  <a:schemeClr val="tx1"/>
                </a:solidFill>
                <a:latin typeface="Helvetica 75 Bold"/>
                <a:ea typeface="ＭＳ Ｐゴシック"/>
              </a:rPr>
              <a:t>Ce qui </a:t>
            </a:r>
            <a:r>
              <a:rPr lang="en-GB" sz="1200" err="1">
                <a:solidFill>
                  <a:schemeClr val="tx1"/>
                </a:solidFill>
                <a:latin typeface="Helvetica 75 Bold"/>
                <a:ea typeface="ＭＳ Ｐゴシック"/>
              </a:rPr>
              <a:t>est</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perçu</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comme</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composant</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ou</a:t>
            </a:r>
            <a:r>
              <a:rPr lang="en-GB" sz="1200">
                <a:solidFill>
                  <a:schemeClr val="tx1"/>
                </a:solidFill>
                <a:latin typeface="Helvetica 75 Bold"/>
                <a:ea typeface="ＭＳ Ｐゴシック"/>
              </a:rPr>
              <a:t> sous-</a:t>
            </a:r>
            <a:r>
              <a:rPr lang="en-GB" sz="1200" err="1">
                <a:solidFill>
                  <a:schemeClr val="tx1"/>
                </a:solidFill>
                <a:latin typeface="Helvetica 75 Bold"/>
                <a:ea typeface="ＭＳ Ｐゴシック"/>
              </a:rPr>
              <a:t>composant</a:t>
            </a:r>
            <a:r>
              <a:rPr lang="en-GB" sz="1200">
                <a:solidFill>
                  <a:schemeClr val="tx1"/>
                </a:solidFill>
                <a:latin typeface="Helvetica 75 Bold"/>
                <a:ea typeface="ＭＳ Ｐゴシック"/>
              </a:rPr>
              <a:t> de </a:t>
            </a:r>
            <a:r>
              <a:rPr lang="en-GB" sz="1200" err="1">
                <a:solidFill>
                  <a:schemeClr val="tx1"/>
                </a:solidFill>
                <a:latin typeface="Helvetica 75 Bold"/>
                <a:ea typeface="ＭＳ Ｐゴシック"/>
              </a:rPr>
              <a:t>l'interface</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utilisateur</a:t>
            </a:r>
            <a:r>
              <a:rPr lang="en-GB" sz="1200">
                <a:solidFill>
                  <a:schemeClr val="tx1"/>
                </a:solidFill>
                <a:latin typeface="Helvetica 75 Bold"/>
                <a:ea typeface="ＭＳ Ｐゴシック"/>
              </a:rPr>
              <a:t> (pour </a:t>
            </a:r>
            <a:r>
              <a:rPr lang="en-GB" sz="1200" err="1">
                <a:solidFill>
                  <a:schemeClr val="tx1"/>
                </a:solidFill>
                <a:latin typeface="Helvetica 75 Bold"/>
                <a:ea typeface="ＭＳ Ｐゴシック"/>
              </a:rPr>
              <a:t>déterminer</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l'enceinte</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ou</a:t>
            </a:r>
            <a:r>
              <a:rPr lang="en-GB" sz="1200">
                <a:solidFill>
                  <a:schemeClr val="tx1"/>
                </a:solidFill>
                <a:latin typeface="Helvetica 75 Bold"/>
                <a:ea typeface="ＭＳ Ｐゴシック"/>
              </a:rPr>
              <a:t> la taille) </a:t>
            </a:r>
            <a:r>
              <a:rPr lang="en-GB" sz="1200" err="1">
                <a:solidFill>
                  <a:schemeClr val="tx1"/>
                </a:solidFill>
                <a:latin typeface="Helvetica 75 Bold"/>
                <a:ea typeface="ＭＳ Ｐゴシック"/>
              </a:rPr>
              <a:t>dépend</a:t>
            </a:r>
            <a:r>
              <a:rPr lang="en-GB" sz="1200">
                <a:solidFill>
                  <a:schemeClr val="tx1"/>
                </a:solidFill>
                <a:latin typeface="Helvetica 75 Bold"/>
                <a:ea typeface="ＭＳ Ｐゴシック"/>
              </a:rPr>
              <a:t> de </a:t>
            </a:r>
            <a:r>
              <a:rPr lang="en-GB" sz="1200" err="1">
                <a:solidFill>
                  <a:schemeClr val="tx1"/>
                </a:solidFill>
                <a:latin typeface="Helvetica 75 Bold"/>
                <a:ea typeface="ＭＳ Ｐゴシック"/>
              </a:rPr>
              <a:t>sa</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présentation</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visuelle</a:t>
            </a:r>
            <a:r>
              <a:rPr lang="en-GB" sz="1200">
                <a:solidFill>
                  <a:schemeClr val="tx1"/>
                </a:solidFill>
                <a:latin typeface="Helvetica 75 Bold"/>
                <a:ea typeface="ＭＳ Ｐゴシック"/>
              </a:rPr>
              <a:t>.</a:t>
            </a:r>
          </a:p>
          <a:p>
            <a:r>
              <a:rPr lang="en-GB" sz="1200">
                <a:solidFill>
                  <a:schemeClr val="tx1"/>
                </a:solidFill>
                <a:latin typeface="Helvetica 75 Bold"/>
                <a:ea typeface="ＭＳ Ｐゴシック"/>
              </a:rPr>
              <a:t> La </a:t>
            </a:r>
            <a:r>
              <a:rPr lang="en-GB" sz="1200" err="1">
                <a:solidFill>
                  <a:schemeClr val="tx1"/>
                </a:solidFill>
                <a:latin typeface="Helvetica 75 Bold"/>
                <a:ea typeface="ＭＳ Ｐゴシック"/>
              </a:rPr>
              <a:t>présentation</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visuelle</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inclut</a:t>
            </a:r>
            <a:r>
              <a:rPr lang="en-GB" sz="1200">
                <a:solidFill>
                  <a:schemeClr val="tx1"/>
                </a:solidFill>
                <a:latin typeface="Helvetica 75 Bold"/>
                <a:ea typeface="ＭＳ Ｐゴシック"/>
              </a:rPr>
              <a:t> le </a:t>
            </a:r>
            <a:r>
              <a:rPr lang="en-GB" sz="1200" err="1">
                <a:solidFill>
                  <a:schemeClr val="tx1"/>
                </a:solidFill>
                <a:latin typeface="Helvetica 75 Bold"/>
                <a:ea typeface="ＭＳ Ｐゴシック"/>
              </a:rPr>
              <a:t>contenu</a:t>
            </a:r>
            <a:r>
              <a:rPr lang="en-GB" sz="1200">
                <a:solidFill>
                  <a:schemeClr val="tx1"/>
                </a:solidFill>
                <a:latin typeface="Helvetica 75 Bold"/>
                <a:ea typeface="ＭＳ Ｐゴシック"/>
              </a:rPr>
              <a:t> visible du </a:t>
            </a:r>
            <a:r>
              <a:rPr lang="en-GB" sz="1200" err="1">
                <a:solidFill>
                  <a:schemeClr val="tx1"/>
                </a:solidFill>
                <a:latin typeface="Helvetica 75 Bold"/>
                <a:ea typeface="ＭＳ Ｐゴシック"/>
              </a:rPr>
              <a:t>composant</a:t>
            </a:r>
            <a:r>
              <a:rPr lang="en-GB" sz="1200">
                <a:solidFill>
                  <a:schemeClr val="tx1"/>
                </a:solidFill>
                <a:latin typeface="Helvetica 75 Bold"/>
                <a:ea typeface="ＭＳ Ｐゴシック"/>
              </a:rPr>
              <a:t>, la bordure et </a:t>
            </a:r>
            <a:r>
              <a:rPr lang="en-GB" sz="1200" err="1">
                <a:solidFill>
                  <a:schemeClr val="tx1"/>
                </a:solidFill>
                <a:latin typeface="Helvetica 75 Bold"/>
                <a:ea typeface="ＭＳ Ｐゴシック"/>
              </a:rPr>
              <a:t>l'arrière</a:t>
            </a:r>
            <a:r>
              <a:rPr lang="en-GB" sz="1200">
                <a:solidFill>
                  <a:schemeClr val="tx1"/>
                </a:solidFill>
                <a:latin typeface="Helvetica 75 Bold"/>
                <a:ea typeface="ＭＳ Ｐゴシック"/>
              </a:rPr>
              <a:t>-plan </a:t>
            </a:r>
            <a:r>
              <a:rPr lang="en-GB" sz="1200" err="1">
                <a:solidFill>
                  <a:schemeClr val="tx1"/>
                </a:solidFill>
                <a:latin typeface="Helvetica 75 Bold"/>
                <a:ea typeface="ＭＳ Ｐゴシック"/>
              </a:rPr>
              <a:t>spécifique</a:t>
            </a:r>
            <a:r>
              <a:rPr lang="en-GB" sz="1200">
                <a:solidFill>
                  <a:schemeClr val="tx1"/>
                </a:solidFill>
                <a:latin typeface="Helvetica 75 Bold"/>
                <a:ea typeface="ＭＳ Ｐゴシック"/>
              </a:rPr>
              <a:t> au </a:t>
            </a:r>
            <a:r>
              <a:rPr lang="en-GB" sz="1200" err="1">
                <a:solidFill>
                  <a:schemeClr val="tx1"/>
                </a:solidFill>
                <a:latin typeface="Helvetica 75 Bold"/>
                <a:ea typeface="ＭＳ Ｐゴシック"/>
              </a:rPr>
              <a:t>composant</a:t>
            </a:r>
            <a:r>
              <a:rPr lang="en-GB" sz="1200">
                <a:solidFill>
                  <a:schemeClr val="tx1"/>
                </a:solidFill>
                <a:latin typeface="Helvetica 75 Bold"/>
                <a:ea typeface="ＭＳ Ｐゴシック"/>
              </a:rPr>
              <a:t>. Il </a:t>
            </a:r>
            <a:r>
              <a:rPr lang="en-GB" sz="1200" err="1">
                <a:solidFill>
                  <a:schemeClr val="tx1"/>
                </a:solidFill>
                <a:latin typeface="Helvetica 75 Bold"/>
                <a:ea typeface="ＭＳ Ｐゴシック"/>
              </a:rPr>
              <a:t>n'inclut</a:t>
            </a:r>
            <a:r>
              <a:rPr lang="en-GB" sz="1200">
                <a:solidFill>
                  <a:schemeClr val="tx1"/>
                </a:solidFill>
                <a:latin typeface="Helvetica 75 Bold"/>
                <a:ea typeface="ＭＳ Ｐゴシック"/>
              </a:rPr>
              <a:t> pas les </a:t>
            </a:r>
            <a:r>
              <a:rPr lang="en-GB" sz="1200" err="1">
                <a:solidFill>
                  <a:schemeClr val="tx1"/>
                </a:solidFill>
                <a:latin typeface="Helvetica 75 Bold"/>
                <a:ea typeface="ＭＳ Ｐゴシック"/>
              </a:rPr>
              <a:t>effets</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d'ombre</a:t>
            </a:r>
            <a:r>
              <a:rPr lang="en-GB" sz="1200">
                <a:solidFill>
                  <a:schemeClr val="tx1"/>
                </a:solidFill>
                <a:latin typeface="Helvetica 75 Bold"/>
                <a:ea typeface="ＭＳ Ｐゴシック"/>
              </a:rPr>
              <a:t> et de </a:t>
            </a:r>
            <a:r>
              <a:rPr lang="en-GB" sz="1200" err="1">
                <a:solidFill>
                  <a:schemeClr val="tx1"/>
                </a:solidFill>
                <a:latin typeface="Helvetica 75 Bold"/>
                <a:ea typeface="ＭＳ Ｐゴシック"/>
              </a:rPr>
              <a:t>lueur</a:t>
            </a:r>
            <a:r>
              <a:rPr lang="en-GB" sz="1200">
                <a:solidFill>
                  <a:schemeClr val="tx1"/>
                </a:solidFill>
                <a:latin typeface="Helvetica 75 Bold"/>
                <a:ea typeface="ＭＳ Ｐゴシック"/>
              </a:rPr>
              <a:t> </a:t>
            </a:r>
            <a:r>
              <a:rPr lang="en-GB" sz="1200" err="1">
                <a:solidFill>
                  <a:schemeClr val="tx1"/>
                </a:solidFill>
                <a:latin typeface="Helvetica 75 Bold"/>
                <a:ea typeface="ＭＳ Ｐゴシック"/>
              </a:rPr>
              <a:t>en</a:t>
            </a:r>
            <a:r>
              <a:rPr lang="en-GB" sz="1200">
                <a:solidFill>
                  <a:schemeClr val="tx1"/>
                </a:solidFill>
                <a:latin typeface="Helvetica 75 Bold"/>
                <a:ea typeface="ＭＳ Ｐゴシック"/>
              </a:rPr>
              <a:t> dehors du </a:t>
            </a:r>
            <a:r>
              <a:rPr lang="en-GB" sz="1200" err="1">
                <a:solidFill>
                  <a:schemeClr val="tx1"/>
                </a:solidFill>
                <a:latin typeface="Helvetica 75 Bold"/>
                <a:ea typeface="ＭＳ Ｐゴシック"/>
              </a:rPr>
              <a:t>contenu</a:t>
            </a:r>
            <a:r>
              <a:rPr lang="en-GB" sz="1200">
                <a:solidFill>
                  <a:schemeClr val="tx1"/>
                </a:solidFill>
                <a:latin typeface="Helvetica 75 Bold"/>
                <a:ea typeface="ＭＳ Ｐゴシック"/>
              </a:rPr>
              <a:t>, de </a:t>
            </a:r>
            <a:r>
              <a:rPr lang="en-GB" sz="1200" err="1">
                <a:solidFill>
                  <a:schemeClr val="tx1"/>
                </a:solidFill>
                <a:latin typeface="Helvetica 75 Bold"/>
                <a:ea typeface="ＭＳ Ｐゴシック"/>
              </a:rPr>
              <a:t>l'arrière</a:t>
            </a:r>
            <a:r>
              <a:rPr lang="en-GB" sz="1200">
                <a:solidFill>
                  <a:schemeClr val="tx1"/>
                </a:solidFill>
                <a:latin typeface="Helvetica 75 Bold"/>
                <a:ea typeface="ＭＳ Ｐゴシック"/>
              </a:rPr>
              <a:t>-plan </a:t>
            </a:r>
            <a:r>
              <a:rPr lang="en-GB" sz="1200" err="1">
                <a:solidFill>
                  <a:schemeClr val="tx1"/>
                </a:solidFill>
                <a:latin typeface="Helvetica 75 Bold"/>
                <a:ea typeface="ＭＳ Ｐゴシック"/>
              </a:rPr>
              <a:t>ou</a:t>
            </a:r>
            <a:r>
              <a:rPr lang="en-GB" sz="1200">
                <a:solidFill>
                  <a:schemeClr val="tx1"/>
                </a:solidFill>
                <a:latin typeface="Helvetica 75 Bold"/>
                <a:ea typeface="ＭＳ Ｐゴシック"/>
              </a:rPr>
              <a:t> de la bordure du </a:t>
            </a:r>
            <a:r>
              <a:rPr lang="en-GB" sz="1200" err="1">
                <a:solidFill>
                  <a:schemeClr val="tx1"/>
                </a:solidFill>
                <a:latin typeface="Helvetica 75 Bold"/>
                <a:ea typeface="ＭＳ Ｐゴシック"/>
              </a:rPr>
              <a:t>composant</a:t>
            </a:r>
            <a:r>
              <a:rPr lang="en-GB" sz="1200">
                <a:solidFill>
                  <a:schemeClr val="tx1"/>
                </a:solidFill>
                <a:latin typeface="Helvetica 75 Bold"/>
                <a:ea typeface="ＭＳ Ｐゴシック"/>
              </a:rPr>
              <a:t>.</a:t>
            </a:r>
            <a:endParaRPr lang="en-US" sz="1200">
              <a:solidFill>
                <a:schemeClr val="tx1"/>
              </a:solidFill>
              <a:latin typeface="Helvetica 75 Bold"/>
              <a:ea typeface="ＭＳ Ｐゴシック"/>
            </a:endParaRPr>
          </a:p>
          <a:p>
            <a:pPr lvl="1"/>
            <a:r>
              <a:rPr lang="en-GB" sz="1200">
                <a:latin typeface="Helvetica 75 Bold"/>
                <a:ea typeface="ＭＳ Ｐゴシック"/>
              </a:rPr>
              <a:t>Des </a:t>
            </a:r>
            <a:r>
              <a:rPr lang="en-GB" sz="1200" err="1">
                <a:latin typeface="Helvetica 75 Bold"/>
                <a:ea typeface="ＭＳ Ｐゴシック"/>
              </a:rPr>
              <a:t>exemples</a:t>
            </a:r>
            <a:r>
              <a:rPr lang="en-GB" sz="1200">
                <a:latin typeface="Helvetica 75 Bold"/>
                <a:ea typeface="ＭＳ Ｐゴシック"/>
              </a:rPr>
              <a:t> de sous-</a:t>
            </a:r>
            <a:r>
              <a:rPr lang="en-GB" sz="1200" err="1">
                <a:latin typeface="Helvetica 75 Bold"/>
                <a:ea typeface="ＭＳ Ｐゴシック"/>
              </a:rPr>
              <a:t>composants</a:t>
            </a:r>
            <a:r>
              <a:rPr lang="en-GB" sz="1200">
                <a:latin typeface="Helvetica 75 Bold"/>
                <a:ea typeface="ＭＳ Ｐゴシック"/>
              </a:rPr>
              <a:t> </a:t>
            </a:r>
            <a:r>
              <a:rPr lang="en-GB" sz="1200" err="1">
                <a:latin typeface="Helvetica 75 Bold"/>
                <a:ea typeface="ＭＳ Ｐゴシック"/>
              </a:rPr>
              <a:t>pouvant</a:t>
            </a:r>
            <a:r>
              <a:rPr lang="en-GB" sz="1200">
                <a:latin typeface="Helvetica 75 Bold"/>
                <a:ea typeface="ＭＳ Ｐゴシック"/>
              </a:rPr>
              <a:t> </a:t>
            </a:r>
            <a:r>
              <a:rPr lang="en-GB" sz="1200" err="1">
                <a:latin typeface="Helvetica 75 Bold"/>
                <a:ea typeface="ＭＳ Ｐゴシック"/>
              </a:rPr>
              <a:t>recevoir</a:t>
            </a:r>
            <a:r>
              <a:rPr lang="en-GB" sz="1200">
                <a:latin typeface="Helvetica 75 Bold"/>
                <a:ea typeface="ＭＳ Ｐゴシック"/>
              </a:rPr>
              <a:t> un </a:t>
            </a:r>
            <a:r>
              <a:rPr lang="en-GB" sz="1200" err="1">
                <a:latin typeface="Helvetica 75 Bold"/>
                <a:ea typeface="ＭＳ Ｐゴシック"/>
              </a:rPr>
              <a:t>indicateur</a:t>
            </a:r>
            <a:r>
              <a:rPr lang="en-GB" sz="1200">
                <a:latin typeface="Helvetica 75 Bold"/>
                <a:ea typeface="ＭＳ Ｐゴシック"/>
              </a:rPr>
              <a:t> de focus </a:t>
            </a:r>
            <a:r>
              <a:rPr lang="en-GB" sz="1200" err="1">
                <a:latin typeface="Helvetica 75 Bold"/>
                <a:ea typeface="ＭＳ Ｐゴシック"/>
              </a:rPr>
              <a:t>sont</a:t>
            </a:r>
            <a:r>
              <a:rPr lang="en-GB" sz="1200">
                <a:latin typeface="Helvetica 75 Bold"/>
                <a:ea typeface="ＭＳ Ｐゴシック"/>
              </a:rPr>
              <a:t> les </a:t>
            </a:r>
            <a:r>
              <a:rPr lang="en-GB" sz="1200" err="1">
                <a:latin typeface="Helvetica 75 Bold"/>
                <a:ea typeface="ＭＳ Ｐゴシック"/>
              </a:rPr>
              <a:t>éléments</a:t>
            </a:r>
            <a:r>
              <a:rPr lang="en-GB" sz="1200">
                <a:latin typeface="Helvetica 75 Bold"/>
                <a:ea typeface="ＭＳ Ｐゴシック"/>
              </a:rPr>
              <a:t> de menu dans un menu </a:t>
            </a:r>
            <a:r>
              <a:rPr lang="en-GB" sz="1200" err="1">
                <a:latin typeface="Helvetica 75 Bold"/>
                <a:ea typeface="ＭＳ Ｐゴシック"/>
              </a:rPr>
              <a:t>déroulant</a:t>
            </a:r>
            <a:r>
              <a:rPr lang="en-GB" sz="1200">
                <a:latin typeface="Helvetica 75 Bold"/>
                <a:ea typeface="ＭＳ Ｐゴシック"/>
              </a:rPr>
              <a:t> </a:t>
            </a:r>
            <a:r>
              <a:rPr lang="en-GB" sz="1200" err="1">
                <a:latin typeface="Helvetica 75 Bold"/>
                <a:ea typeface="ＭＳ Ｐゴシック"/>
              </a:rPr>
              <a:t>ouvert</a:t>
            </a:r>
            <a:r>
              <a:rPr lang="en-GB" sz="1200">
                <a:latin typeface="Helvetica 75 Bold"/>
                <a:ea typeface="ＭＳ Ｐゴシック"/>
              </a:rPr>
              <a:t> </a:t>
            </a:r>
            <a:r>
              <a:rPr lang="en-GB" sz="1200" err="1">
                <a:latin typeface="Helvetica 75 Bold"/>
                <a:ea typeface="ＭＳ Ｐゴシック"/>
              </a:rPr>
              <a:t>ou</a:t>
            </a:r>
            <a:r>
              <a:rPr lang="en-GB" sz="1200">
                <a:latin typeface="Helvetica 75 Bold"/>
                <a:ea typeface="ＭＳ Ｐゴシック"/>
              </a:rPr>
              <a:t> les cellules </a:t>
            </a:r>
            <a:r>
              <a:rPr lang="en-GB" sz="1200" err="1">
                <a:latin typeface="Helvetica 75 Bold"/>
                <a:ea typeface="ＭＳ Ｐゴシック"/>
              </a:rPr>
              <a:t>pouvant</a:t>
            </a:r>
            <a:r>
              <a:rPr lang="en-GB" sz="1200">
                <a:latin typeface="Helvetica 75 Bold"/>
                <a:ea typeface="ＭＳ Ｐゴシック"/>
              </a:rPr>
              <a:t> </a:t>
            </a:r>
            <a:r>
              <a:rPr lang="en-GB" sz="1200" err="1">
                <a:latin typeface="Helvetica 75 Bold"/>
                <a:ea typeface="ＭＳ Ｐゴシック"/>
              </a:rPr>
              <a:t>être</a:t>
            </a:r>
            <a:r>
              <a:rPr lang="en-GB" sz="1200">
                <a:latin typeface="Helvetica 75 Bold"/>
                <a:ea typeface="ＭＳ Ｐゴシック"/>
              </a:rPr>
              <a:t> </a:t>
            </a:r>
            <a:r>
              <a:rPr lang="en-GB" sz="1200" err="1">
                <a:latin typeface="Helvetica 75 Bold"/>
                <a:ea typeface="ＭＳ Ｐゴシック"/>
              </a:rPr>
              <a:t>focalisées</a:t>
            </a:r>
            <a:r>
              <a:rPr lang="en-GB" sz="1200">
                <a:latin typeface="Helvetica 75 Bold"/>
                <a:ea typeface="ＭＳ Ｐゴシック"/>
              </a:rPr>
              <a:t> dans </a:t>
            </a:r>
            <a:r>
              <a:rPr lang="en-GB" sz="1200" err="1">
                <a:latin typeface="Helvetica 75 Bold"/>
                <a:ea typeface="ＭＳ Ｐゴシック"/>
              </a:rPr>
              <a:t>une</a:t>
            </a:r>
            <a:r>
              <a:rPr lang="en-GB" sz="1200">
                <a:latin typeface="Helvetica 75 Bold"/>
                <a:ea typeface="ＭＳ Ｐゴシック"/>
              </a:rPr>
              <a:t> grille.</a:t>
            </a:r>
            <a:endParaRPr lang="en-US" sz="1200">
              <a:latin typeface="Helvetica 75 Bold"/>
              <a:ea typeface="ＭＳ Ｐゴシック"/>
            </a:endParaRPr>
          </a:p>
          <a:p>
            <a:pPr lvl="1"/>
            <a:r>
              <a:rPr lang="en-GB" sz="1200">
                <a:latin typeface="Helvetica 75 Bold"/>
                <a:ea typeface="ＭＳ Ｐゴシック"/>
              </a:rPr>
              <a:t>Les </a:t>
            </a:r>
            <a:r>
              <a:rPr lang="en-GB" sz="1200" err="1">
                <a:latin typeface="Helvetica 75 Bold"/>
                <a:ea typeface="ＭＳ Ｐゴシック"/>
              </a:rPr>
              <a:t>calculs</a:t>
            </a:r>
            <a:r>
              <a:rPr lang="en-GB" sz="1200">
                <a:latin typeface="Helvetica 75 Bold"/>
                <a:ea typeface="ＭＳ Ｐゴシック"/>
              </a:rPr>
              <a:t> de </a:t>
            </a:r>
            <a:r>
              <a:rPr lang="en-GB" sz="1200" err="1">
                <a:latin typeface="Helvetica 75 Bold"/>
                <a:ea typeface="ＭＳ Ｐゴシック"/>
              </a:rPr>
              <a:t>contraste</a:t>
            </a:r>
            <a:r>
              <a:rPr lang="en-GB" sz="1200">
                <a:latin typeface="Helvetica 75 Bold"/>
                <a:ea typeface="ＭＳ Ｐゴシック"/>
              </a:rPr>
              <a:t> </a:t>
            </a:r>
            <a:r>
              <a:rPr lang="en-GB" sz="1200" err="1">
                <a:latin typeface="Helvetica 75 Bold"/>
                <a:ea typeface="ＭＳ Ｐゴシック"/>
              </a:rPr>
              <a:t>peuvent</a:t>
            </a:r>
            <a:r>
              <a:rPr lang="en-GB" sz="1200">
                <a:latin typeface="Helvetica 75 Bold"/>
                <a:ea typeface="ＭＳ Ｐゴシック"/>
              </a:rPr>
              <a:t> </a:t>
            </a:r>
            <a:r>
              <a:rPr lang="en-GB" sz="1200" err="1">
                <a:latin typeface="Helvetica 75 Bold"/>
                <a:ea typeface="ＭＳ Ｐゴシック"/>
              </a:rPr>
              <a:t>être</a:t>
            </a:r>
            <a:r>
              <a:rPr lang="en-GB" sz="1200">
                <a:latin typeface="Helvetica 75 Bold"/>
                <a:ea typeface="ＭＳ Ｐゴシック"/>
              </a:rPr>
              <a:t> </a:t>
            </a:r>
            <a:r>
              <a:rPr lang="en-GB" sz="1200" err="1">
                <a:latin typeface="Helvetica 75 Bold"/>
                <a:ea typeface="ＭＳ Ｐゴシック"/>
              </a:rPr>
              <a:t>basés</a:t>
            </a:r>
            <a:r>
              <a:rPr lang="en-GB" sz="1200">
                <a:latin typeface="Helvetica 75 Bold"/>
                <a:ea typeface="ＭＳ Ｐゴシック"/>
              </a:rPr>
              <a:t> sur des couleurs </a:t>
            </a:r>
            <a:r>
              <a:rPr lang="en-GB" sz="1200" err="1">
                <a:latin typeface="Helvetica 75 Bold"/>
                <a:ea typeface="ＭＳ Ｐゴシック"/>
              </a:rPr>
              <a:t>définies</a:t>
            </a:r>
            <a:r>
              <a:rPr lang="en-GB" sz="1200">
                <a:latin typeface="Helvetica 75 Bold"/>
                <a:ea typeface="ＭＳ Ｐゴシック"/>
              </a:rPr>
              <a:t> dans la </a:t>
            </a:r>
            <a:r>
              <a:rPr lang="en-GB" sz="1200" err="1">
                <a:latin typeface="Helvetica 75 Bold"/>
                <a:ea typeface="ＭＳ Ｐゴシック"/>
              </a:rPr>
              <a:t>technologie</a:t>
            </a:r>
            <a:r>
              <a:rPr lang="en-GB" sz="1200">
                <a:latin typeface="Helvetica 75 Bold"/>
                <a:ea typeface="ＭＳ Ｐゴシック"/>
              </a:rPr>
              <a:t> (</a:t>
            </a:r>
            <a:r>
              <a:rPr lang="en-GB" sz="1200" err="1">
                <a:latin typeface="Helvetica 75 Bold"/>
                <a:ea typeface="ＭＳ Ｐゴシック"/>
              </a:rPr>
              <a:t>telles</a:t>
            </a:r>
            <a:r>
              <a:rPr lang="en-GB" sz="1200">
                <a:latin typeface="Helvetica 75 Bold"/>
                <a:ea typeface="ＭＳ Ｐゴシック"/>
              </a:rPr>
              <a:t> que HTML, CSS et SVG). Les pixels </a:t>
            </a:r>
            <a:r>
              <a:rPr lang="en-GB" sz="1200" err="1">
                <a:latin typeface="Helvetica 75 Bold"/>
                <a:ea typeface="ＭＳ Ｐゴシック"/>
              </a:rPr>
              <a:t>modifiés</a:t>
            </a:r>
            <a:r>
              <a:rPr lang="en-GB" sz="1200">
                <a:latin typeface="Helvetica 75 Bold"/>
                <a:ea typeface="ＭＳ Ｐゴシック"/>
              </a:rPr>
              <a:t> par les </a:t>
            </a:r>
            <a:r>
              <a:rPr lang="en-GB" sz="1200" err="1">
                <a:latin typeface="Helvetica 75 Bold"/>
                <a:ea typeface="ＭＳ Ｐゴシック"/>
              </a:rPr>
              <a:t>améliorations</a:t>
            </a:r>
            <a:r>
              <a:rPr lang="en-GB" sz="1200">
                <a:latin typeface="Helvetica 75 Bold"/>
                <a:ea typeface="ＭＳ Ｐゴシック"/>
              </a:rPr>
              <a:t> de la </a:t>
            </a:r>
            <a:r>
              <a:rPr lang="en-GB" sz="1200" err="1">
                <a:latin typeface="Helvetica 75 Bold"/>
                <a:ea typeface="ＭＳ Ｐゴシック"/>
              </a:rPr>
              <a:t>résolution</a:t>
            </a:r>
            <a:r>
              <a:rPr lang="en-GB" sz="1200">
                <a:latin typeface="Helvetica 75 Bold"/>
                <a:ea typeface="ＭＳ Ｐゴシック"/>
              </a:rPr>
              <a:t> de </a:t>
            </a:r>
            <a:r>
              <a:rPr lang="en-GB" sz="1200" err="1">
                <a:latin typeface="Helvetica 75 Bold"/>
                <a:ea typeface="ＭＳ Ｐゴシック"/>
              </a:rPr>
              <a:t>l'agent</a:t>
            </a:r>
            <a:r>
              <a:rPr lang="en-GB" sz="1200">
                <a:latin typeface="Helvetica 75 Bold"/>
                <a:ea typeface="ＭＳ Ｐゴシック"/>
              </a:rPr>
              <a:t> </a:t>
            </a:r>
            <a:r>
              <a:rPr lang="en-GB" sz="1200" err="1">
                <a:latin typeface="Helvetica 75 Bold"/>
                <a:ea typeface="ＭＳ Ｐゴシック"/>
              </a:rPr>
              <a:t>utilisateur</a:t>
            </a:r>
            <a:r>
              <a:rPr lang="en-GB" sz="1200">
                <a:latin typeface="Helvetica 75 Bold"/>
                <a:ea typeface="ＭＳ Ｐゴシック"/>
              </a:rPr>
              <a:t> et </a:t>
            </a:r>
            <a:r>
              <a:rPr lang="en-GB" sz="1200" err="1">
                <a:latin typeface="Helvetica 75 Bold"/>
                <a:ea typeface="ＭＳ Ｐゴシック"/>
              </a:rPr>
              <a:t>l'anticrénelage</a:t>
            </a:r>
            <a:r>
              <a:rPr lang="en-GB" sz="1200">
                <a:latin typeface="Helvetica 75 Bold"/>
                <a:ea typeface="ＭＳ Ｐゴシック"/>
              </a:rPr>
              <a:t> </a:t>
            </a:r>
            <a:r>
              <a:rPr lang="en-GB" sz="1200" err="1">
                <a:latin typeface="Helvetica 75 Bold"/>
                <a:ea typeface="ＭＳ Ｐゴシック"/>
              </a:rPr>
              <a:t>peuvent</a:t>
            </a:r>
            <a:r>
              <a:rPr lang="en-GB" sz="1200">
                <a:latin typeface="Helvetica 75 Bold"/>
                <a:ea typeface="ＭＳ Ｐゴシック"/>
              </a:rPr>
              <a:t> </a:t>
            </a:r>
            <a:r>
              <a:rPr lang="en-GB" sz="1200" err="1">
                <a:latin typeface="Helvetica 75 Bold"/>
                <a:ea typeface="ＭＳ Ｐゴシック"/>
              </a:rPr>
              <a:t>être</a:t>
            </a:r>
            <a:r>
              <a:rPr lang="en-GB" sz="1200">
                <a:latin typeface="Helvetica 75 Bold"/>
                <a:ea typeface="ＭＳ Ｐゴシック"/>
              </a:rPr>
              <a:t> </a:t>
            </a:r>
            <a:r>
              <a:rPr lang="en-GB" sz="1200" err="1">
                <a:latin typeface="Helvetica 75 Bold"/>
                <a:ea typeface="ＭＳ Ｐゴシック"/>
              </a:rPr>
              <a:t>ignorés</a:t>
            </a:r>
            <a:r>
              <a:rPr lang="en-GB" sz="1200">
                <a:latin typeface="Helvetica 75 Bold"/>
                <a:ea typeface="ＭＳ Ｐゴシック"/>
              </a:rPr>
              <a:t>.</a:t>
            </a:r>
            <a:endParaRPr lang="en-US" sz="1200">
              <a:latin typeface="Helvetica 75 Bold"/>
              <a:ea typeface="ＭＳ Ｐゴシック"/>
            </a:endParaRPr>
          </a:p>
          <a:p>
            <a:pPr marL="177165" lvl="2" indent="-177165"/>
            <a:endParaRPr lang="en-GB" sz="1400">
              <a:latin typeface="Helvetica 75 Bold"/>
              <a:ea typeface="ＭＳ Ｐゴシック"/>
            </a:endParaRP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76033" y="2401251"/>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sz="1850" dirty="0" err="1">
                <a:solidFill>
                  <a:schemeClr val="bg2"/>
                </a:solidFill>
                <a:latin typeface="Helvetica 75 Bold"/>
                <a:ea typeface="ＭＳ Ｐゴシック"/>
              </a:rPr>
              <a:t>Critère</a:t>
            </a:r>
            <a:r>
              <a:rPr lang="en-GB" sz="1850" dirty="0">
                <a:solidFill>
                  <a:schemeClr val="bg2"/>
                </a:solidFill>
                <a:latin typeface="Helvetica 75 Bold"/>
                <a:ea typeface="ＭＳ Ｐゴシック"/>
              </a:rPr>
              <a:t> de succès :</a:t>
            </a:r>
            <a:endParaRPr lang="en-GB" sz="1850" dirty="0">
              <a:solidFill>
                <a:schemeClr val="bg2"/>
              </a:solidFill>
              <a:ea typeface="ＭＳ Ｐゴシック"/>
            </a:endParaRPr>
          </a:p>
          <a:p>
            <a:r>
              <a:rPr lang="en-GB" sz="1000" dirty="0" err="1">
                <a:solidFill>
                  <a:schemeClr val="tx1"/>
                </a:solidFill>
                <a:latin typeface="Helvetica 75 Bold"/>
                <a:ea typeface="ＭＳ Ｐゴシック"/>
              </a:rPr>
              <a:t>Lorsque</a:t>
            </a:r>
            <a:r>
              <a:rPr lang="en-GB" sz="1000" dirty="0">
                <a:solidFill>
                  <a:schemeClr val="tx1"/>
                </a:solidFill>
                <a:latin typeface="Helvetica 75 Bold"/>
                <a:ea typeface="ＭＳ Ｐゴシック"/>
              </a:rPr>
              <a:t> </a:t>
            </a:r>
            <a:r>
              <a:rPr lang="en-GB" sz="1000" dirty="0" err="1">
                <a:solidFill>
                  <a:schemeClr val="tx1"/>
                </a:solidFill>
                <a:latin typeface="Helvetica 75 Bold"/>
                <a:ea typeface="ＭＳ Ｐゴシック"/>
              </a:rPr>
              <a:t>l'indicateur</a:t>
            </a:r>
            <a:r>
              <a:rPr lang="en-GB" sz="1000" dirty="0">
                <a:solidFill>
                  <a:schemeClr val="tx1"/>
                </a:solidFill>
                <a:latin typeface="Helvetica 75 Bold"/>
                <a:ea typeface="ＭＳ Ｐゴシック"/>
              </a:rPr>
              <a:t> de focus du clavier </a:t>
            </a:r>
            <a:r>
              <a:rPr lang="en-GB" sz="1000" dirty="0" err="1">
                <a:solidFill>
                  <a:schemeClr val="tx1"/>
                </a:solidFill>
                <a:latin typeface="Helvetica 75 Bold"/>
                <a:ea typeface="ＭＳ Ｐゴシック"/>
              </a:rPr>
              <a:t>est</a:t>
            </a:r>
            <a:r>
              <a:rPr lang="en-GB" sz="1000" dirty="0">
                <a:solidFill>
                  <a:schemeClr val="tx1"/>
                </a:solidFill>
                <a:latin typeface="Helvetica 75 Bold"/>
                <a:ea typeface="ＭＳ Ｐゴシック"/>
              </a:rPr>
              <a:t> visible, </a:t>
            </a:r>
            <a:r>
              <a:rPr lang="en-GB" sz="1000" dirty="0" err="1">
                <a:solidFill>
                  <a:schemeClr val="tx1"/>
                </a:solidFill>
                <a:latin typeface="Helvetica 75 Bold"/>
                <a:ea typeface="ＭＳ Ｐゴシック"/>
              </a:rPr>
              <a:t>une</a:t>
            </a:r>
            <a:r>
              <a:rPr lang="en-GB" sz="1000" dirty="0">
                <a:solidFill>
                  <a:schemeClr val="tx1"/>
                </a:solidFill>
                <a:latin typeface="Helvetica 75 Bold"/>
                <a:ea typeface="ＭＳ Ｐゴシック"/>
              </a:rPr>
              <a:t> </a:t>
            </a:r>
            <a:r>
              <a:rPr lang="en-GB" sz="1000" dirty="0" err="1">
                <a:solidFill>
                  <a:schemeClr val="tx1"/>
                </a:solidFill>
                <a:latin typeface="Helvetica 75 Bold"/>
                <a:ea typeface="ＭＳ Ｐゴシック"/>
              </a:rPr>
              <a:t>ou</a:t>
            </a:r>
            <a:r>
              <a:rPr lang="en-GB" sz="1000" dirty="0">
                <a:solidFill>
                  <a:schemeClr val="tx1"/>
                </a:solidFill>
                <a:latin typeface="Helvetica 75 Bold"/>
                <a:ea typeface="ＭＳ Ｐゴシック"/>
              </a:rPr>
              <a:t> les deux conditions </a:t>
            </a:r>
            <a:r>
              <a:rPr lang="en-GB" sz="1000" dirty="0" err="1">
                <a:solidFill>
                  <a:schemeClr val="tx1"/>
                </a:solidFill>
                <a:latin typeface="Helvetica 75 Bold"/>
                <a:ea typeface="ＭＳ Ｐゴシック"/>
              </a:rPr>
              <a:t>suivantes</a:t>
            </a:r>
            <a:r>
              <a:rPr lang="en-GB" sz="1000" dirty="0">
                <a:solidFill>
                  <a:schemeClr val="tx1"/>
                </a:solidFill>
                <a:latin typeface="Helvetica 75 Bold"/>
                <a:ea typeface="ＭＳ Ｐゴシック"/>
              </a:rPr>
              <a:t> </a:t>
            </a:r>
            <a:r>
              <a:rPr lang="en-GB" sz="1000" dirty="0" err="1">
                <a:solidFill>
                  <a:schemeClr val="tx1"/>
                </a:solidFill>
                <a:latin typeface="Helvetica 75 Bold"/>
                <a:ea typeface="ＭＳ Ｐゴシック"/>
              </a:rPr>
              <a:t>sont</a:t>
            </a:r>
            <a:r>
              <a:rPr lang="en-GB" sz="1000" dirty="0">
                <a:solidFill>
                  <a:schemeClr val="tx1"/>
                </a:solidFill>
                <a:latin typeface="Helvetica 75 Bold"/>
                <a:ea typeface="ＭＳ Ｐゴシック"/>
              </a:rPr>
              <a:t> </a:t>
            </a:r>
            <a:r>
              <a:rPr lang="en-GB" sz="1000" dirty="0" err="1">
                <a:solidFill>
                  <a:schemeClr val="tx1"/>
                </a:solidFill>
                <a:latin typeface="Helvetica 75 Bold"/>
                <a:ea typeface="ＭＳ Ｐゴシック"/>
              </a:rPr>
              <a:t>vraies</a:t>
            </a:r>
            <a:r>
              <a:rPr lang="en-GB" sz="1000" dirty="0">
                <a:solidFill>
                  <a:schemeClr val="tx1"/>
                </a:solidFill>
                <a:latin typeface="Helvetica 75 Bold"/>
                <a:ea typeface="ＭＳ Ｐゴシック"/>
              </a:rPr>
              <a:t> :</a:t>
            </a:r>
            <a:endParaRPr lang="en-GB" sz="1000" dirty="0">
              <a:solidFill>
                <a:schemeClr val="tx1"/>
              </a:solidFill>
              <a:ea typeface="ＭＳ Ｐゴシック"/>
            </a:endParaRPr>
          </a:p>
          <a:p>
            <a:pPr marL="285750" indent="-285750">
              <a:buChar char="•"/>
            </a:pPr>
            <a:r>
              <a:rPr lang="en-GB" sz="1000" dirty="0" err="1">
                <a:solidFill>
                  <a:schemeClr val="tx1"/>
                </a:solidFill>
                <a:latin typeface="Helvetica 75 Bold"/>
                <a:ea typeface="ＭＳ Ｐゴシック"/>
              </a:rPr>
              <a:t>L'ensemble</a:t>
            </a:r>
            <a:r>
              <a:rPr lang="en-GB" sz="1000" dirty="0">
                <a:solidFill>
                  <a:schemeClr val="tx1"/>
                </a:solidFill>
                <a:latin typeface="Helvetica 75 Bold"/>
                <a:ea typeface="ＭＳ Ｐゴシック"/>
              </a:rPr>
              <a:t> de </a:t>
            </a:r>
            <a:r>
              <a:rPr lang="en-GB" sz="1000" dirty="0" err="1">
                <a:solidFill>
                  <a:schemeClr val="tx1"/>
                </a:solidFill>
                <a:latin typeface="Helvetica 75 Bold"/>
                <a:ea typeface="ＭＳ Ｐゴシック"/>
              </a:rPr>
              <a:t>l'indicateur</a:t>
            </a:r>
            <a:r>
              <a:rPr lang="en-GB" sz="1000" dirty="0">
                <a:solidFill>
                  <a:schemeClr val="tx1"/>
                </a:solidFill>
                <a:latin typeface="Helvetica 75 Bold"/>
                <a:ea typeface="ＭＳ Ｐゴシック"/>
              </a:rPr>
              <a:t> de focus </a:t>
            </a:r>
            <a:r>
              <a:rPr lang="en-GB" sz="1000" dirty="0" err="1">
                <a:solidFill>
                  <a:schemeClr val="tx1"/>
                </a:solidFill>
                <a:latin typeface="Helvetica 75 Bold"/>
                <a:ea typeface="ＭＳ Ｐゴシック"/>
              </a:rPr>
              <a:t>répond</a:t>
            </a:r>
            <a:r>
              <a:rPr lang="en-GB" sz="1000" dirty="0">
                <a:solidFill>
                  <a:schemeClr val="tx1"/>
                </a:solidFill>
                <a:latin typeface="Helvetica 75 Bold"/>
                <a:ea typeface="ＭＳ Ｐゴシック"/>
              </a:rPr>
              <a:t> à </a:t>
            </a:r>
            <a:r>
              <a:rPr lang="en-GB" sz="1000" dirty="0" err="1">
                <a:solidFill>
                  <a:schemeClr val="tx1"/>
                </a:solidFill>
                <a:latin typeface="Helvetica 75 Bold"/>
                <a:ea typeface="ＭＳ Ｐゴシック"/>
              </a:rPr>
              <a:t>toutes</a:t>
            </a:r>
            <a:r>
              <a:rPr lang="en-GB" sz="1000" dirty="0">
                <a:solidFill>
                  <a:schemeClr val="tx1"/>
                </a:solidFill>
                <a:latin typeface="Helvetica 75 Bold"/>
                <a:ea typeface="ＭＳ Ｐゴシック"/>
              </a:rPr>
              <a:t> les conditions </a:t>
            </a:r>
            <a:r>
              <a:rPr lang="en-GB" sz="1000" dirty="0" err="1">
                <a:solidFill>
                  <a:schemeClr val="tx1"/>
                </a:solidFill>
                <a:latin typeface="Helvetica 75 Bold"/>
                <a:ea typeface="ＭＳ Ｐゴシック"/>
              </a:rPr>
              <a:t>suivantes</a:t>
            </a:r>
            <a:r>
              <a:rPr lang="en-GB" sz="1000" dirty="0">
                <a:solidFill>
                  <a:schemeClr val="tx1"/>
                </a:solidFill>
                <a:latin typeface="Helvetica 75 Bold"/>
                <a:ea typeface="ＭＳ Ｐゴシック"/>
              </a:rPr>
              <a:t> :</a:t>
            </a:r>
          </a:p>
          <a:p>
            <a:pPr marL="742950" lvl="1" indent="-285750">
              <a:buChar char="•"/>
            </a:pPr>
            <a:r>
              <a:rPr lang="en-GB" sz="1000" dirty="0" err="1">
                <a:latin typeface="Helvetica 75 Bold"/>
                <a:ea typeface="ＭＳ Ｐゴシック"/>
              </a:rPr>
              <a:t>Enclos</a:t>
            </a:r>
            <a:r>
              <a:rPr lang="en-GB" sz="1000" dirty="0">
                <a:latin typeface="Helvetica 75 Bold"/>
                <a:ea typeface="ＭＳ Ｐゴシック"/>
              </a:rPr>
              <a:t> le </a:t>
            </a:r>
            <a:r>
              <a:rPr lang="en-GB" sz="1000" dirty="0" err="1">
                <a:latin typeface="Helvetica 75 Bold"/>
                <a:ea typeface="ＭＳ Ｐゴシック"/>
              </a:rPr>
              <a:t>composant</a:t>
            </a:r>
            <a:r>
              <a:rPr lang="en-GB" sz="1000" dirty="0">
                <a:latin typeface="Helvetica 75 Bold"/>
                <a:ea typeface="ＭＳ Ｐゴシック"/>
              </a:rPr>
              <a:t> </a:t>
            </a:r>
            <a:r>
              <a:rPr lang="en-GB" sz="1000" dirty="0" err="1">
                <a:latin typeface="Helvetica 75 Bold"/>
                <a:ea typeface="ＭＳ Ｐゴシック"/>
              </a:rPr>
              <a:t>ou</a:t>
            </a:r>
            <a:r>
              <a:rPr lang="en-GB" sz="1000" dirty="0">
                <a:latin typeface="Helvetica 75 Bold"/>
                <a:ea typeface="ＭＳ Ｐゴシック"/>
              </a:rPr>
              <a:t> le sous-</a:t>
            </a:r>
            <a:r>
              <a:rPr lang="en-GB" sz="1000" dirty="0" err="1">
                <a:latin typeface="Helvetica 75 Bold"/>
                <a:ea typeface="ＭＳ Ｐゴシック"/>
              </a:rPr>
              <a:t>composant</a:t>
            </a:r>
            <a:r>
              <a:rPr lang="en-GB" sz="1000" dirty="0">
                <a:latin typeface="Helvetica 75 Bold"/>
                <a:ea typeface="ＭＳ Ｐゴシック"/>
              </a:rPr>
              <a:t> de </a:t>
            </a:r>
            <a:r>
              <a:rPr lang="en-GB" sz="1000" dirty="0" err="1">
                <a:latin typeface="Helvetica 75 Bold"/>
                <a:ea typeface="ＭＳ Ｐゴシック"/>
              </a:rPr>
              <a:t>l'interface</a:t>
            </a:r>
            <a:r>
              <a:rPr lang="en-GB" sz="1000" dirty="0">
                <a:latin typeface="Helvetica 75 Bold"/>
                <a:ea typeface="ＭＳ Ｐゴシック"/>
              </a:rPr>
              <a:t> </a:t>
            </a:r>
            <a:r>
              <a:rPr lang="en-GB" sz="1000" dirty="0" err="1">
                <a:latin typeface="Helvetica 75 Bold"/>
                <a:ea typeface="ＭＳ Ｐゴシック"/>
              </a:rPr>
              <a:t>utilisateur</a:t>
            </a:r>
            <a:r>
              <a:rPr lang="en-GB" sz="1000" dirty="0">
                <a:latin typeface="Helvetica 75 Bold"/>
                <a:ea typeface="ＭＳ Ｐゴシック"/>
              </a:rPr>
              <a:t> qui </a:t>
            </a:r>
            <a:r>
              <a:rPr lang="en-GB" sz="1000" dirty="0" err="1">
                <a:latin typeface="Helvetica 75 Bold"/>
                <a:ea typeface="ＭＳ Ｐゴシック"/>
              </a:rPr>
              <a:t>est</a:t>
            </a:r>
            <a:r>
              <a:rPr lang="en-GB" sz="1000" dirty="0">
                <a:latin typeface="Helvetica 75 Bold"/>
                <a:ea typeface="ＭＳ Ｐゴシック"/>
              </a:rPr>
              <a:t> </a:t>
            </a:r>
            <a:r>
              <a:rPr lang="en-GB" sz="1000" dirty="0" err="1">
                <a:latin typeface="Helvetica 75 Bold"/>
                <a:ea typeface="ＭＳ Ｐゴシック"/>
              </a:rPr>
              <a:t>ciblé</a:t>
            </a:r>
            <a:r>
              <a:rPr lang="en-GB" sz="1000" dirty="0">
                <a:latin typeface="Helvetica 75 Bold"/>
                <a:ea typeface="ＭＳ Ｐゴシック"/>
              </a:rPr>
              <a:t>, et</a:t>
            </a:r>
            <a:endParaRPr lang="en-GB" sz="1000" dirty="0">
              <a:ea typeface="ＭＳ Ｐゴシック"/>
            </a:endParaRPr>
          </a:p>
          <a:p>
            <a:pPr marL="742950" lvl="1" indent="-285750">
              <a:buChar char="•"/>
            </a:pPr>
            <a:r>
              <a:rPr lang="en-GB" sz="1000" dirty="0">
                <a:latin typeface="Helvetica 75 Bold"/>
                <a:ea typeface="ＭＳ Ｐゴシック"/>
              </a:rPr>
              <a:t>A un rapport de </a:t>
            </a:r>
            <a:r>
              <a:rPr lang="en-GB" sz="1000" dirty="0" err="1">
                <a:latin typeface="Helvetica 75 Bold"/>
                <a:ea typeface="ＭＳ Ｐゴシック"/>
              </a:rPr>
              <a:t>contraste</a:t>
            </a:r>
            <a:r>
              <a:rPr lang="en-GB" sz="1000" dirty="0">
                <a:latin typeface="Helvetica 75 Bold"/>
                <a:ea typeface="ＭＳ Ｐゴシック"/>
              </a:rPr>
              <a:t> </a:t>
            </a:r>
            <a:r>
              <a:rPr lang="en-GB" sz="1000" dirty="0" err="1">
                <a:latin typeface="Helvetica 75 Bold"/>
                <a:ea typeface="ＭＳ Ｐゴシック"/>
              </a:rPr>
              <a:t>d'au</a:t>
            </a:r>
            <a:r>
              <a:rPr lang="en-GB" sz="1000" dirty="0">
                <a:latin typeface="Helvetica 75 Bold"/>
                <a:ea typeface="ＭＳ Ｐゴシック"/>
              </a:rPr>
              <a:t> </a:t>
            </a:r>
            <a:r>
              <a:rPr lang="en-GB" sz="1000" dirty="0" err="1">
                <a:latin typeface="Helvetica 75 Bold"/>
                <a:ea typeface="ＭＳ Ｐゴシック"/>
              </a:rPr>
              <a:t>moins</a:t>
            </a:r>
            <a:r>
              <a:rPr lang="en-GB" sz="1000" dirty="0">
                <a:latin typeface="Helvetica 75 Bold"/>
                <a:ea typeface="ＭＳ Ｐゴシック"/>
              </a:rPr>
              <a:t> 3:1 entre les </a:t>
            </a:r>
            <a:r>
              <a:rPr lang="en-GB" sz="1000" dirty="0" err="1">
                <a:latin typeface="Helvetica 75 Bold"/>
                <a:ea typeface="ＭＳ Ｐゴシック"/>
              </a:rPr>
              <a:t>mêmes</a:t>
            </a:r>
            <a:r>
              <a:rPr lang="en-GB" sz="1000" dirty="0">
                <a:latin typeface="Helvetica 75 Bold"/>
                <a:ea typeface="ＭＳ Ｐゴシック"/>
              </a:rPr>
              <a:t> pixels dans les </a:t>
            </a:r>
            <a:r>
              <a:rPr lang="en-GB" sz="1000" dirty="0" err="1">
                <a:latin typeface="Helvetica 75 Bold"/>
                <a:ea typeface="ＭＳ Ｐゴシック"/>
              </a:rPr>
              <a:t>états</a:t>
            </a:r>
            <a:r>
              <a:rPr lang="en-GB" sz="1000" dirty="0">
                <a:latin typeface="Helvetica 75 Bold"/>
                <a:ea typeface="ＭＳ Ｐゴシック"/>
              </a:rPr>
              <a:t> </a:t>
            </a:r>
            <a:r>
              <a:rPr lang="en-GB" sz="1000" dirty="0" err="1">
                <a:latin typeface="Helvetica 75 Bold"/>
                <a:ea typeface="ＭＳ Ｐゴシック"/>
              </a:rPr>
              <a:t>focalisés</a:t>
            </a:r>
            <a:r>
              <a:rPr lang="en-GB" sz="1000" dirty="0">
                <a:latin typeface="Helvetica 75 Bold"/>
                <a:ea typeface="ＭＳ Ｐゴシック"/>
              </a:rPr>
              <a:t> et non </a:t>
            </a:r>
            <a:r>
              <a:rPr lang="en-GB" sz="1000" dirty="0" err="1">
                <a:latin typeface="Helvetica 75 Bold"/>
                <a:ea typeface="ＭＳ Ｐゴシック"/>
              </a:rPr>
              <a:t>focalisés</a:t>
            </a:r>
            <a:r>
              <a:rPr lang="en-GB" sz="1000" dirty="0">
                <a:latin typeface="Helvetica 75 Bold"/>
                <a:ea typeface="ＭＳ Ｐゴシック"/>
              </a:rPr>
              <a:t>, et</a:t>
            </a:r>
            <a:endParaRPr lang="en-GB" sz="1000" dirty="0">
              <a:ea typeface="ＭＳ Ｐゴシック"/>
            </a:endParaRPr>
          </a:p>
          <a:p>
            <a:pPr marL="742950" lvl="1" indent="-285750">
              <a:buChar char="•"/>
            </a:pPr>
            <a:r>
              <a:rPr lang="en-GB" sz="1000" dirty="0">
                <a:latin typeface="Helvetica 75 Bold"/>
                <a:ea typeface="ＭＳ Ｐゴシック"/>
              </a:rPr>
              <a:t>A un rapport de </a:t>
            </a:r>
            <a:r>
              <a:rPr lang="en-GB" sz="1000" dirty="0" err="1">
                <a:latin typeface="Helvetica 75 Bold"/>
                <a:ea typeface="ＭＳ Ｐゴシック"/>
              </a:rPr>
              <a:t>contraste</a:t>
            </a:r>
            <a:r>
              <a:rPr lang="en-GB" sz="1000" dirty="0">
                <a:latin typeface="Helvetica 75 Bold"/>
                <a:ea typeface="ＭＳ Ｐゴシック"/>
              </a:rPr>
              <a:t> </a:t>
            </a:r>
            <a:r>
              <a:rPr lang="en-GB" sz="1000" dirty="0" err="1">
                <a:latin typeface="Helvetica 75 Bold"/>
                <a:ea typeface="ＭＳ Ｐゴシック"/>
              </a:rPr>
              <a:t>d'au</a:t>
            </a:r>
            <a:r>
              <a:rPr lang="en-GB" sz="1000" dirty="0">
                <a:latin typeface="Helvetica 75 Bold"/>
                <a:ea typeface="ＭＳ Ｐゴシック"/>
              </a:rPr>
              <a:t> </a:t>
            </a:r>
            <a:r>
              <a:rPr lang="en-GB" sz="1000" dirty="0" err="1">
                <a:latin typeface="Helvetica 75 Bold"/>
                <a:ea typeface="ＭＳ Ｐゴシック"/>
              </a:rPr>
              <a:t>moins</a:t>
            </a:r>
            <a:r>
              <a:rPr lang="en-GB" sz="1000" dirty="0">
                <a:latin typeface="Helvetica 75 Bold"/>
                <a:ea typeface="ＭＳ Ｐゴシック"/>
              </a:rPr>
              <a:t> 3:1 par rapport aux couleurs indicatrices non </a:t>
            </a:r>
            <a:r>
              <a:rPr lang="en-GB" sz="1000" dirty="0" err="1">
                <a:latin typeface="Helvetica 75 Bold"/>
                <a:ea typeface="ＭＳ Ｐゴシック"/>
              </a:rPr>
              <a:t>focalisées</a:t>
            </a:r>
            <a:r>
              <a:rPr lang="en-GB" sz="1000" dirty="0">
                <a:latin typeface="Helvetica 75 Bold"/>
                <a:ea typeface="ＭＳ Ｐゴシック"/>
              </a:rPr>
              <a:t> </a:t>
            </a:r>
            <a:r>
              <a:rPr lang="en-GB" sz="1000" dirty="0" err="1">
                <a:latin typeface="Helvetica 75 Bold"/>
                <a:ea typeface="ＭＳ Ｐゴシック"/>
              </a:rPr>
              <a:t>adjacentes</a:t>
            </a:r>
            <a:r>
              <a:rPr lang="en-GB" sz="1000" dirty="0">
                <a:latin typeface="Helvetica 75 Bold"/>
                <a:ea typeface="ＭＳ Ｐゴシック"/>
              </a:rPr>
              <a:t>.</a:t>
            </a:r>
            <a:endParaRPr lang="en-GB" sz="1000" dirty="0">
              <a:ea typeface="ＭＳ Ｐゴシック"/>
            </a:endParaRPr>
          </a:p>
          <a:p>
            <a:pPr marL="285750" indent="-285750">
              <a:buChar char="•"/>
            </a:pPr>
            <a:r>
              <a:rPr lang="en-GB" sz="1000" dirty="0" err="1">
                <a:solidFill>
                  <a:schemeClr val="tx1"/>
                </a:solidFill>
                <a:latin typeface="Helvetica 75 Bold"/>
                <a:ea typeface="ＭＳ Ｐゴシック"/>
              </a:rPr>
              <a:t>L'aire</a:t>
            </a:r>
            <a:r>
              <a:rPr lang="en-GB" sz="1000" dirty="0">
                <a:solidFill>
                  <a:schemeClr val="tx1"/>
                </a:solidFill>
                <a:latin typeface="Helvetica 75 Bold"/>
                <a:ea typeface="ＭＳ Ｐゴシック"/>
              </a:rPr>
              <a:t> de </a:t>
            </a:r>
            <a:r>
              <a:rPr lang="en-GB" sz="1000" dirty="0" err="1">
                <a:solidFill>
                  <a:schemeClr val="tx1"/>
                </a:solidFill>
                <a:latin typeface="Helvetica 75 Bold"/>
                <a:ea typeface="ＭＳ Ｐゴシック"/>
              </a:rPr>
              <a:t>l'indicateur</a:t>
            </a:r>
            <a:r>
              <a:rPr lang="en-GB" sz="1000" dirty="0">
                <a:solidFill>
                  <a:schemeClr val="tx1"/>
                </a:solidFill>
                <a:latin typeface="Helvetica 75 Bold"/>
                <a:ea typeface="ＭＳ Ｐゴシック"/>
              </a:rPr>
              <a:t> de focus </a:t>
            </a:r>
            <a:r>
              <a:rPr lang="en-GB" sz="1000" dirty="0" err="1">
                <a:solidFill>
                  <a:schemeClr val="tx1"/>
                </a:solidFill>
                <a:latin typeface="Helvetica 75 Bold"/>
                <a:ea typeface="ＭＳ Ｐゴシック"/>
              </a:rPr>
              <a:t>répond</a:t>
            </a:r>
            <a:r>
              <a:rPr lang="en-GB" sz="1000" dirty="0">
                <a:solidFill>
                  <a:schemeClr val="tx1"/>
                </a:solidFill>
                <a:latin typeface="Helvetica 75 Bold"/>
                <a:ea typeface="ＭＳ Ｐゴシック"/>
              </a:rPr>
              <a:t> à </a:t>
            </a:r>
            <a:r>
              <a:rPr lang="en-GB" sz="1000" dirty="0" err="1">
                <a:solidFill>
                  <a:schemeClr val="tx1"/>
                </a:solidFill>
                <a:latin typeface="Helvetica 75 Bold"/>
                <a:ea typeface="ＭＳ Ｐゴシック"/>
              </a:rPr>
              <a:t>toutes</a:t>
            </a:r>
            <a:r>
              <a:rPr lang="en-GB" sz="1000" dirty="0">
                <a:solidFill>
                  <a:schemeClr val="tx1"/>
                </a:solidFill>
                <a:latin typeface="Helvetica 75 Bold"/>
                <a:ea typeface="ＭＳ Ｐゴシック"/>
              </a:rPr>
              <a:t> les conditions </a:t>
            </a:r>
            <a:r>
              <a:rPr lang="en-GB" sz="1000" dirty="0" err="1">
                <a:solidFill>
                  <a:schemeClr val="tx1"/>
                </a:solidFill>
                <a:latin typeface="Helvetica 75 Bold"/>
                <a:ea typeface="ＭＳ Ｐゴシック"/>
              </a:rPr>
              <a:t>suivantes</a:t>
            </a:r>
            <a:r>
              <a:rPr lang="en-GB" sz="1000" dirty="0">
                <a:solidFill>
                  <a:schemeClr val="tx1"/>
                </a:solidFill>
                <a:latin typeface="Helvetica 75 Bold"/>
                <a:ea typeface="ＭＳ Ｐゴシック"/>
              </a:rPr>
              <a:t> :</a:t>
            </a:r>
            <a:endParaRPr lang="en-GB" sz="1000" dirty="0">
              <a:solidFill>
                <a:schemeClr val="tx1"/>
              </a:solidFill>
              <a:ea typeface="ＭＳ Ｐゴシック"/>
            </a:endParaRPr>
          </a:p>
          <a:p>
            <a:pPr marL="742950" lvl="1" indent="-285750">
              <a:buChar char="•"/>
            </a:pPr>
            <a:r>
              <a:rPr lang="en-GB" sz="1000" dirty="0">
                <a:latin typeface="Helvetica 75 Bold"/>
                <a:ea typeface="ＭＳ Ｐゴシック"/>
              </a:rPr>
              <a:t>Est au </a:t>
            </a:r>
            <a:r>
              <a:rPr lang="en-GB" sz="1000" dirty="0" err="1">
                <a:latin typeface="Helvetica 75 Bold"/>
                <a:ea typeface="ＭＳ Ｐゴシック"/>
              </a:rPr>
              <a:t>moins</a:t>
            </a:r>
            <a:r>
              <a:rPr lang="en-GB" sz="1000" dirty="0">
                <a:latin typeface="Helvetica 75 Bold"/>
                <a:ea typeface="ＭＳ Ｐゴシック"/>
              </a:rPr>
              <a:t> </a:t>
            </a:r>
            <a:r>
              <a:rPr lang="en-GB" sz="1000" dirty="0" err="1">
                <a:latin typeface="Helvetica 75 Bold"/>
                <a:ea typeface="ＭＳ Ｐゴシック"/>
              </a:rPr>
              <a:t>aussi</a:t>
            </a:r>
            <a:r>
              <a:rPr lang="en-GB" sz="1000" dirty="0">
                <a:latin typeface="Helvetica 75 Bold"/>
                <a:ea typeface="ＭＳ Ｐゴシック"/>
              </a:rPr>
              <a:t> grand que la surface d'un </a:t>
            </a:r>
            <a:r>
              <a:rPr lang="en-GB" sz="1000" dirty="0" err="1">
                <a:latin typeface="Helvetica 75 Bold"/>
                <a:ea typeface="ＭＳ Ｐゴシック"/>
              </a:rPr>
              <a:t>périmètre</a:t>
            </a:r>
            <a:r>
              <a:rPr lang="en-GB" sz="1000" dirty="0">
                <a:latin typeface="Helvetica 75 Bold"/>
                <a:ea typeface="ＭＳ Ｐゴシック"/>
              </a:rPr>
              <a:t> d'un pixel CSS </a:t>
            </a:r>
            <a:r>
              <a:rPr lang="en-GB" sz="1000" dirty="0" err="1">
                <a:latin typeface="Helvetica 75 Bold"/>
                <a:ea typeface="ＭＳ Ｐゴシック"/>
              </a:rPr>
              <a:t>d'épaisseur</a:t>
            </a:r>
            <a:r>
              <a:rPr lang="en-GB" sz="1000" dirty="0">
                <a:latin typeface="Helvetica 75 Bold"/>
                <a:ea typeface="ＭＳ Ｐゴシック"/>
              </a:rPr>
              <a:t> du </a:t>
            </a:r>
            <a:r>
              <a:rPr lang="en-GB" sz="1000" dirty="0" err="1">
                <a:latin typeface="Helvetica 75 Bold"/>
                <a:ea typeface="ＭＳ Ｐゴシック"/>
              </a:rPr>
              <a:t>composant</a:t>
            </a:r>
            <a:r>
              <a:rPr lang="en-GB" sz="1000" dirty="0">
                <a:latin typeface="Helvetica 75 Bold"/>
                <a:ea typeface="ＭＳ Ｐゴシック"/>
              </a:rPr>
              <a:t> </a:t>
            </a:r>
            <a:r>
              <a:rPr lang="en-GB" sz="1000" dirty="0" err="1">
                <a:latin typeface="Helvetica 75 Bold"/>
                <a:ea typeface="ＭＳ Ｐゴシック"/>
              </a:rPr>
              <a:t>ou</a:t>
            </a:r>
            <a:r>
              <a:rPr lang="en-GB" sz="1000" dirty="0">
                <a:latin typeface="Helvetica 75 Bold"/>
                <a:ea typeface="ＭＳ Ｐゴシック"/>
              </a:rPr>
              <a:t> sous-</a:t>
            </a:r>
            <a:r>
              <a:rPr lang="en-GB" sz="1000" dirty="0" err="1">
                <a:latin typeface="Helvetica 75 Bold"/>
                <a:ea typeface="ＭＳ Ｐゴシック"/>
              </a:rPr>
              <a:t>composant</a:t>
            </a:r>
            <a:r>
              <a:rPr lang="en-GB" sz="1000" dirty="0">
                <a:latin typeface="Helvetica 75 Bold"/>
                <a:ea typeface="ＭＳ Ｐゴシック"/>
              </a:rPr>
              <a:t> non </a:t>
            </a:r>
            <a:r>
              <a:rPr lang="en-GB" sz="1000" dirty="0" err="1">
                <a:latin typeface="Helvetica 75 Bold"/>
                <a:ea typeface="ＭＳ Ｐゴシック"/>
              </a:rPr>
              <a:t>focusé</a:t>
            </a:r>
            <a:r>
              <a:rPr lang="en-GB" sz="1000" dirty="0">
                <a:latin typeface="Helvetica 75 Bold"/>
                <a:ea typeface="ＭＳ Ｐゴシック"/>
              </a:rPr>
              <a:t>, </a:t>
            </a:r>
            <a:r>
              <a:rPr lang="en-GB" sz="1000" dirty="0" err="1">
                <a:latin typeface="Helvetica 75 Bold"/>
                <a:ea typeface="ＭＳ Ｐゴシック"/>
              </a:rPr>
              <a:t>ou</a:t>
            </a:r>
            <a:r>
              <a:rPr lang="en-GB" sz="1000" dirty="0">
                <a:latin typeface="Helvetica 75 Bold"/>
                <a:ea typeface="ＭＳ Ｐゴシック"/>
              </a:rPr>
              <a:t> </a:t>
            </a:r>
            <a:r>
              <a:rPr lang="en-GB" sz="1000" dirty="0" err="1">
                <a:latin typeface="Helvetica 75 Bold"/>
                <a:ea typeface="ＭＳ Ｐゴシック"/>
              </a:rPr>
              <a:t>est</a:t>
            </a:r>
            <a:r>
              <a:rPr lang="en-GB" sz="1000" dirty="0">
                <a:latin typeface="Helvetica 75 Bold"/>
                <a:ea typeface="ＭＳ Ｐゴシック"/>
              </a:rPr>
              <a:t> au </a:t>
            </a:r>
            <a:r>
              <a:rPr lang="en-GB" sz="1000" dirty="0" err="1">
                <a:latin typeface="Helvetica 75 Bold"/>
                <a:ea typeface="ＭＳ Ｐゴシック"/>
              </a:rPr>
              <a:t>moins</a:t>
            </a:r>
            <a:r>
              <a:rPr lang="en-GB" sz="1000" dirty="0">
                <a:latin typeface="Helvetica 75 Bold"/>
                <a:ea typeface="ＭＳ Ｐゴシック"/>
              </a:rPr>
              <a:t> </a:t>
            </a:r>
            <a:r>
              <a:rPr lang="en-GB" sz="1000" dirty="0" err="1">
                <a:latin typeface="Helvetica 75 Bold"/>
                <a:ea typeface="ＭＳ Ｐゴシック"/>
              </a:rPr>
              <a:t>aussi</a:t>
            </a:r>
            <a:r>
              <a:rPr lang="en-GB" sz="1000" dirty="0">
                <a:latin typeface="Helvetica 75 Bold"/>
                <a:ea typeface="ＭＳ Ｐゴシック"/>
              </a:rPr>
              <a:t> grand </a:t>
            </a:r>
            <a:r>
              <a:rPr lang="en-GB" sz="1000" dirty="0" err="1">
                <a:latin typeface="Helvetica 75 Bold"/>
                <a:ea typeface="ＭＳ Ｐゴシック"/>
              </a:rPr>
              <a:t>qu'une</a:t>
            </a:r>
            <a:r>
              <a:rPr lang="en-GB" sz="1000" dirty="0">
                <a:latin typeface="Helvetica 75 Bold"/>
                <a:ea typeface="ＭＳ Ｐゴシック"/>
              </a:rPr>
              <a:t> </a:t>
            </a:r>
            <a:r>
              <a:rPr lang="en-GB" sz="1000" dirty="0" err="1">
                <a:latin typeface="Helvetica 75 Bold"/>
                <a:ea typeface="ＭＳ Ｐゴシック"/>
              </a:rPr>
              <a:t>ligne</a:t>
            </a:r>
            <a:r>
              <a:rPr lang="en-GB" sz="1000" dirty="0">
                <a:latin typeface="Helvetica 75 Bold"/>
                <a:ea typeface="ＭＳ Ｐゴシック"/>
              </a:rPr>
              <a:t> </a:t>
            </a:r>
            <a:r>
              <a:rPr lang="en-GB" sz="1000" dirty="0" err="1">
                <a:latin typeface="Helvetica 75 Bold"/>
                <a:ea typeface="ＭＳ Ｐゴシック"/>
              </a:rPr>
              <a:t>épaisse</a:t>
            </a:r>
            <a:r>
              <a:rPr lang="en-GB" sz="1000" dirty="0">
                <a:latin typeface="Helvetica 75 Bold"/>
                <a:ea typeface="ＭＳ Ｐゴシック"/>
              </a:rPr>
              <a:t> de 4 pixels CSS le long du </a:t>
            </a:r>
            <a:r>
              <a:rPr lang="en-GB" sz="1000" dirty="0" err="1">
                <a:latin typeface="Helvetica 75 Bold"/>
                <a:ea typeface="ＭＳ Ｐゴシック"/>
              </a:rPr>
              <a:t>côté</a:t>
            </a:r>
            <a:r>
              <a:rPr lang="en-GB" sz="1000" dirty="0">
                <a:latin typeface="Helvetica 75 Bold"/>
                <a:ea typeface="ＭＳ Ｐゴシック"/>
              </a:rPr>
              <a:t> le plus court de la </a:t>
            </a:r>
            <a:r>
              <a:rPr lang="en-GB" sz="1000" dirty="0" err="1">
                <a:latin typeface="Helvetica 75 Bold"/>
                <a:ea typeface="ＭＳ Ｐゴシック"/>
              </a:rPr>
              <a:t>boîte</a:t>
            </a:r>
            <a:r>
              <a:rPr lang="en-GB" sz="1000" dirty="0">
                <a:latin typeface="Helvetica 75 Bold"/>
                <a:ea typeface="ＭＳ Ｐゴシック"/>
              </a:rPr>
              <a:t> </a:t>
            </a:r>
            <a:r>
              <a:rPr lang="en-GB" sz="1000" dirty="0" err="1">
                <a:latin typeface="Helvetica 75 Bold"/>
                <a:ea typeface="ＭＳ Ｐゴシック"/>
              </a:rPr>
              <a:t>englobante</a:t>
            </a:r>
            <a:r>
              <a:rPr lang="en-GB" sz="1000" dirty="0">
                <a:latin typeface="Helvetica 75 Bold"/>
                <a:ea typeface="ＭＳ Ｐゴシック"/>
              </a:rPr>
              <a:t> </a:t>
            </a:r>
            <a:r>
              <a:rPr lang="en-GB" sz="1000" dirty="0" err="1">
                <a:latin typeface="Helvetica 75 Bold"/>
                <a:ea typeface="ＭＳ Ｐゴシック"/>
              </a:rPr>
              <a:t>minimale</a:t>
            </a:r>
            <a:r>
              <a:rPr lang="en-GB" sz="1000" dirty="0">
                <a:latin typeface="Helvetica 75 Bold"/>
                <a:ea typeface="ＭＳ Ｐゴシック"/>
              </a:rPr>
              <a:t> du </a:t>
            </a:r>
            <a:r>
              <a:rPr lang="en-GB" sz="1000" dirty="0" err="1">
                <a:latin typeface="Helvetica 75 Bold"/>
                <a:ea typeface="ＭＳ Ｐゴシック"/>
              </a:rPr>
              <a:t>composant</a:t>
            </a:r>
            <a:r>
              <a:rPr lang="en-GB" sz="1000" dirty="0">
                <a:latin typeface="Helvetica 75 Bold"/>
                <a:ea typeface="ＭＳ Ｐゴシック"/>
              </a:rPr>
              <a:t> non </a:t>
            </a:r>
            <a:r>
              <a:rPr lang="en-GB" sz="1000" dirty="0" err="1">
                <a:latin typeface="Helvetica 75 Bold"/>
                <a:ea typeface="ＭＳ Ｐゴシック"/>
              </a:rPr>
              <a:t>focusé</a:t>
            </a:r>
            <a:r>
              <a:rPr lang="en-GB" sz="1000" dirty="0">
                <a:latin typeface="Helvetica 75 Bold"/>
                <a:ea typeface="ＭＳ Ｐゴシック"/>
              </a:rPr>
              <a:t> </a:t>
            </a:r>
            <a:r>
              <a:rPr lang="en-GB" sz="1000" dirty="0" err="1">
                <a:latin typeface="Helvetica 75 Bold"/>
                <a:ea typeface="ＭＳ Ｐゴシック"/>
              </a:rPr>
              <a:t>ou</a:t>
            </a:r>
            <a:r>
              <a:rPr lang="en-GB" sz="1000" dirty="0">
                <a:latin typeface="Helvetica 75 Bold"/>
                <a:ea typeface="ＭＳ Ｐゴシック"/>
              </a:rPr>
              <a:t> sous-</a:t>
            </a:r>
            <a:r>
              <a:rPr lang="en-GB" sz="1000" dirty="0" err="1">
                <a:latin typeface="Helvetica 75 Bold"/>
                <a:ea typeface="ＭＳ Ｐゴシック"/>
              </a:rPr>
              <a:t>composant</a:t>
            </a:r>
            <a:r>
              <a:rPr lang="en-GB" sz="1000" dirty="0">
                <a:latin typeface="Helvetica 75 Bold"/>
                <a:ea typeface="ＭＳ Ｐゴシック"/>
              </a:rPr>
              <a:t>, et</a:t>
            </a:r>
            <a:endParaRPr lang="en-GB" sz="1000" dirty="0">
              <a:ea typeface="ＭＳ Ｐゴシック"/>
            </a:endParaRPr>
          </a:p>
          <a:p>
            <a:pPr marL="742950" lvl="1" indent="-285750">
              <a:buChar char="•"/>
            </a:pPr>
            <a:r>
              <a:rPr lang="en-GB" sz="1000" dirty="0">
                <a:latin typeface="Helvetica 75 Bold"/>
                <a:ea typeface="ＭＳ Ｐゴシック"/>
              </a:rPr>
              <a:t>A un rapport de </a:t>
            </a:r>
            <a:r>
              <a:rPr lang="en-GB" sz="1000" dirty="0" err="1">
                <a:latin typeface="Helvetica 75 Bold"/>
                <a:ea typeface="ＭＳ Ｐゴシック"/>
              </a:rPr>
              <a:t>contraste</a:t>
            </a:r>
            <a:r>
              <a:rPr lang="en-GB" sz="1000" dirty="0">
                <a:latin typeface="Helvetica 75 Bold"/>
                <a:ea typeface="ＭＳ Ｐゴシック"/>
              </a:rPr>
              <a:t> </a:t>
            </a:r>
            <a:r>
              <a:rPr lang="en-GB" sz="1000" dirty="0" err="1">
                <a:latin typeface="Helvetica 75 Bold"/>
                <a:ea typeface="ＭＳ Ｐゴシック"/>
              </a:rPr>
              <a:t>d'au</a:t>
            </a:r>
            <a:r>
              <a:rPr lang="en-GB" sz="1000" dirty="0">
                <a:latin typeface="Helvetica 75 Bold"/>
                <a:ea typeface="ＭＳ Ｐゴシック"/>
              </a:rPr>
              <a:t> </a:t>
            </a:r>
            <a:r>
              <a:rPr lang="en-GB" sz="1000" dirty="0" err="1">
                <a:latin typeface="Helvetica 75 Bold"/>
                <a:ea typeface="ＭＳ Ｐゴシック"/>
              </a:rPr>
              <a:t>moins</a:t>
            </a:r>
            <a:r>
              <a:rPr lang="en-GB" sz="1000" dirty="0">
                <a:latin typeface="Helvetica 75 Bold"/>
                <a:ea typeface="ＭＳ Ｐゴシック"/>
              </a:rPr>
              <a:t> 3:1 entre les </a:t>
            </a:r>
            <a:r>
              <a:rPr lang="en-GB" sz="1000" dirty="0" err="1">
                <a:latin typeface="Helvetica 75 Bold"/>
                <a:ea typeface="ＭＳ Ｐゴシック"/>
              </a:rPr>
              <a:t>mêmes</a:t>
            </a:r>
            <a:r>
              <a:rPr lang="en-GB" sz="1000" dirty="0">
                <a:latin typeface="Helvetica 75 Bold"/>
                <a:ea typeface="ＭＳ Ｐゴシック"/>
              </a:rPr>
              <a:t> pixels dans les </a:t>
            </a:r>
            <a:r>
              <a:rPr lang="en-GB" sz="1000" dirty="0" err="1">
                <a:latin typeface="Helvetica 75 Bold"/>
                <a:ea typeface="ＭＳ Ｐゴシック"/>
              </a:rPr>
              <a:t>états</a:t>
            </a:r>
            <a:r>
              <a:rPr lang="en-GB" sz="1000" dirty="0">
                <a:latin typeface="Helvetica 75 Bold"/>
                <a:ea typeface="ＭＳ Ｐゴシック"/>
              </a:rPr>
              <a:t> </a:t>
            </a:r>
            <a:r>
              <a:rPr lang="en-GB" sz="1000" dirty="0" err="1">
                <a:latin typeface="Helvetica 75 Bold"/>
                <a:ea typeface="ＭＳ Ｐゴシック"/>
              </a:rPr>
              <a:t>focusés</a:t>
            </a:r>
            <a:r>
              <a:rPr lang="en-GB" sz="1000" dirty="0">
                <a:latin typeface="Helvetica 75 Bold"/>
                <a:ea typeface="ＭＳ Ｐゴシック"/>
              </a:rPr>
              <a:t> et non </a:t>
            </a:r>
            <a:r>
              <a:rPr lang="en-GB" sz="1000" dirty="0" err="1">
                <a:latin typeface="Helvetica 75 Bold"/>
                <a:ea typeface="ＭＳ Ｐゴシック"/>
              </a:rPr>
              <a:t>focusés</a:t>
            </a:r>
            <a:r>
              <a:rPr lang="en-GB" sz="1000" dirty="0">
                <a:latin typeface="Helvetica 75 Bold"/>
                <a:ea typeface="ＭＳ Ｐゴシック"/>
              </a:rPr>
              <a:t>, et</a:t>
            </a:r>
            <a:endParaRPr lang="en-GB" sz="1000" dirty="0">
              <a:ea typeface="ＭＳ Ｐゴシック"/>
            </a:endParaRPr>
          </a:p>
          <a:p>
            <a:pPr marL="742950" lvl="1" indent="-285750">
              <a:buChar char="•"/>
            </a:pPr>
            <a:r>
              <a:rPr lang="en-GB" sz="1000" dirty="0">
                <a:latin typeface="Helvetica 75 Bold"/>
                <a:ea typeface="ＭＳ Ｐゴシック"/>
              </a:rPr>
              <a:t>A un rapport de </a:t>
            </a:r>
            <a:r>
              <a:rPr lang="en-GB" sz="1000" dirty="0" err="1">
                <a:latin typeface="Helvetica 75 Bold"/>
                <a:ea typeface="ＭＳ Ｐゴシック"/>
              </a:rPr>
              <a:t>contraste</a:t>
            </a:r>
            <a:r>
              <a:rPr lang="en-GB" sz="1000" dirty="0">
                <a:latin typeface="Helvetica 75 Bold"/>
                <a:ea typeface="ＭＳ Ｐゴシック"/>
              </a:rPr>
              <a:t> </a:t>
            </a:r>
            <a:r>
              <a:rPr lang="en-GB" sz="1000" dirty="0" err="1">
                <a:latin typeface="Helvetica 75 Bold"/>
                <a:ea typeface="ＭＳ Ｐゴシック"/>
              </a:rPr>
              <a:t>d'au</a:t>
            </a:r>
            <a:r>
              <a:rPr lang="en-GB" sz="1000" dirty="0">
                <a:latin typeface="Helvetica 75 Bold"/>
                <a:ea typeface="ＭＳ Ｐゴシック"/>
              </a:rPr>
              <a:t> </a:t>
            </a:r>
            <a:r>
              <a:rPr lang="en-GB" sz="1000" dirty="0" err="1">
                <a:latin typeface="Helvetica 75 Bold"/>
                <a:ea typeface="ＭＳ Ｐゴシック"/>
              </a:rPr>
              <a:t>moins</a:t>
            </a:r>
            <a:r>
              <a:rPr lang="en-GB" sz="1000" dirty="0">
                <a:latin typeface="Helvetica 75 Bold"/>
                <a:ea typeface="ＭＳ Ｐゴシック"/>
              </a:rPr>
              <a:t> 3: 1 par rapport aux couleurs </a:t>
            </a:r>
            <a:r>
              <a:rPr lang="en-GB" sz="1000" dirty="0" err="1">
                <a:latin typeface="Helvetica 75 Bold"/>
                <a:ea typeface="ＭＳ Ｐゴシック"/>
              </a:rPr>
              <a:t>adjacentes</a:t>
            </a:r>
            <a:r>
              <a:rPr lang="en-GB" sz="1000" dirty="0">
                <a:latin typeface="Helvetica 75 Bold"/>
                <a:ea typeface="ＭＳ Ｐゴシック"/>
              </a:rPr>
              <a:t> de </a:t>
            </a:r>
            <a:r>
              <a:rPr lang="en-GB" sz="1000" dirty="0" err="1">
                <a:latin typeface="Helvetica 75 Bold"/>
                <a:ea typeface="ＭＳ Ｐゴシック"/>
              </a:rPr>
              <a:t>l'indicateur</a:t>
            </a:r>
            <a:r>
              <a:rPr lang="en-GB" sz="1000" dirty="0">
                <a:latin typeface="Helvetica 75 Bold"/>
                <a:ea typeface="ＭＳ Ｐゴシック"/>
              </a:rPr>
              <a:t> de non focus, </a:t>
            </a:r>
            <a:r>
              <a:rPr lang="en-GB" sz="1000" dirty="0" err="1">
                <a:latin typeface="Helvetica 75 Bold"/>
                <a:ea typeface="ＭＳ Ｐゴシック"/>
              </a:rPr>
              <a:t>ou</a:t>
            </a:r>
            <a:r>
              <a:rPr lang="en-GB" sz="1000" dirty="0">
                <a:latin typeface="Helvetica 75 Bold"/>
                <a:ea typeface="ＭＳ Ｐゴシック"/>
              </a:rPr>
              <a:t> </a:t>
            </a:r>
            <a:r>
              <a:rPr lang="en-GB" sz="1000" dirty="0" err="1">
                <a:latin typeface="Helvetica 75 Bold"/>
                <a:ea typeface="ＭＳ Ｐゴシック"/>
              </a:rPr>
              <a:t>n'est</a:t>
            </a:r>
            <a:r>
              <a:rPr lang="en-GB" sz="1000" dirty="0">
                <a:latin typeface="Helvetica 75 Bold"/>
                <a:ea typeface="ＭＳ Ｐゴシック"/>
              </a:rPr>
              <a:t> pas plus mince que 2 pixels CSS.</a:t>
            </a:r>
          </a:p>
          <a:p>
            <a:pPr marL="0" lvl="1"/>
            <a:endParaRPr lang="en-GB" dirty="0">
              <a:solidFill>
                <a:srgbClr val="000000"/>
              </a:solidFill>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173223" y="1231935"/>
            <a:ext cx="5420785" cy="151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GB" sz="1850">
                <a:solidFill>
                  <a:schemeClr val="bg2"/>
                </a:solidFill>
                <a:latin typeface="Helvetica 75 Bold"/>
                <a:ea typeface="ＭＳ Ｐゴシック"/>
              </a:rPr>
              <a:t>Exceptions :</a:t>
            </a:r>
          </a:p>
          <a:p>
            <a:pPr marL="285750" lvl="1" indent="-285750">
              <a:buChar char="•"/>
            </a:pPr>
            <a:r>
              <a:rPr lang="en-GB" sz="1400" err="1">
                <a:latin typeface="Helvetica 75 Bold"/>
                <a:ea typeface="ＭＳ Ｐゴシック"/>
              </a:rPr>
              <a:t>L'indicateur</a:t>
            </a:r>
            <a:r>
              <a:rPr lang="en-GB" sz="1400">
                <a:latin typeface="Helvetica 75 Bold"/>
                <a:ea typeface="ＭＳ Ｐゴシック"/>
              </a:rPr>
              <a:t> de focus </a:t>
            </a:r>
            <a:r>
              <a:rPr lang="en-GB" sz="1400" err="1">
                <a:latin typeface="Helvetica 75 Bold"/>
                <a:ea typeface="ＭＳ Ｐゴシック"/>
              </a:rPr>
              <a:t>est</a:t>
            </a:r>
            <a:r>
              <a:rPr lang="en-GB" sz="1400">
                <a:latin typeface="Helvetica 75 Bold"/>
                <a:ea typeface="ＭＳ Ｐゴシック"/>
              </a:rPr>
              <a:t> </a:t>
            </a:r>
            <a:r>
              <a:rPr lang="en-GB" sz="1400" err="1">
                <a:latin typeface="Helvetica 75 Bold"/>
                <a:ea typeface="ＭＳ Ｐゴシック"/>
              </a:rPr>
              <a:t>déterminé</a:t>
            </a:r>
            <a:r>
              <a:rPr lang="en-GB" sz="1400">
                <a:latin typeface="Helvetica 75 Bold"/>
                <a:ea typeface="ＭＳ Ｐゴシック"/>
              </a:rPr>
              <a:t> par </a:t>
            </a:r>
            <a:r>
              <a:rPr lang="en-GB" sz="1400" err="1">
                <a:latin typeface="Helvetica 75 Bold"/>
                <a:ea typeface="ＭＳ Ｐゴシック"/>
              </a:rPr>
              <a:t>l'agent</a:t>
            </a:r>
            <a:r>
              <a:rPr lang="en-GB" sz="1400">
                <a:latin typeface="Helvetica 75 Bold"/>
                <a:ea typeface="ＭＳ Ｐゴシック"/>
              </a:rPr>
              <a:t> </a:t>
            </a:r>
            <a:r>
              <a:rPr lang="en-GB" sz="1400" err="1">
                <a:latin typeface="Helvetica 75 Bold"/>
                <a:ea typeface="ＭＳ Ｐゴシック"/>
              </a:rPr>
              <a:t>utilisateur</a:t>
            </a:r>
            <a:r>
              <a:rPr lang="en-GB" sz="1400">
                <a:latin typeface="Helvetica 75 Bold"/>
                <a:ea typeface="ＭＳ Ｐゴシック"/>
              </a:rPr>
              <a:t> et ne </a:t>
            </a:r>
            <a:r>
              <a:rPr lang="en-GB" sz="1400" err="1">
                <a:latin typeface="Helvetica 75 Bold"/>
                <a:ea typeface="ＭＳ Ｐゴシック"/>
              </a:rPr>
              <a:t>peut</a:t>
            </a:r>
            <a:r>
              <a:rPr lang="en-GB" sz="1400">
                <a:latin typeface="Helvetica 75 Bold"/>
                <a:ea typeface="ＭＳ Ｐゴシック"/>
              </a:rPr>
              <a:t> pas </a:t>
            </a:r>
            <a:r>
              <a:rPr lang="en-GB" sz="1400" err="1">
                <a:latin typeface="Helvetica 75 Bold"/>
                <a:ea typeface="ＭＳ Ｐゴシック"/>
              </a:rPr>
              <a:t>être</a:t>
            </a:r>
            <a:r>
              <a:rPr lang="en-GB" sz="1400">
                <a:latin typeface="Helvetica 75 Bold"/>
                <a:ea typeface="ＭＳ Ｐゴシック"/>
              </a:rPr>
              <a:t> </a:t>
            </a:r>
            <a:r>
              <a:rPr lang="en-GB" sz="1400" err="1">
                <a:latin typeface="Helvetica 75 Bold"/>
                <a:ea typeface="ＭＳ Ｐゴシック"/>
              </a:rPr>
              <a:t>ajusté</a:t>
            </a:r>
            <a:r>
              <a:rPr lang="en-GB" sz="1400">
                <a:latin typeface="Helvetica 75 Bold"/>
                <a:ea typeface="ＭＳ Ｐゴシック"/>
              </a:rPr>
              <a:t> par </a:t>
            </a:r>
            <a:r>
              <a:rPr lang="en-GB" sz="1400" err="1">
                <a:latin typeface="Helvetica 75 Bold"/>
                <a:ea typeface="ＭＳ Ｐゴシック"/>
              </a:rPr>
              <a:t>l'auteur</a:t>
            </a:r>
            <a:r>
              <a:rPr lang="en-GB" sz="1400">
                <a:latin typeface="Helvetica 75 Bold"/>
                <a:ea typeface="ＭＳ Ｐゴシック"/>
              </a:rPr>
              <a:t>, </a:t>
            </a:r>
            <a:r>
              <a:rPr lang="en-GB" sz="1400" err="1">
                <a:latin typeface="Helvetica 75 Bold"/>
                <a:ea typeface="ＭＳ Ｐゴシック"/>
              </a:rPr>
              <a:t>ou</a:t>
            </a:r>
            <a:endParaRPr lang="en-GB" sz="1400">
              <a:latin typeface="Helvetica 75 Bold"/>
              <a:ea typeface="ＭＳ Ｐゴシック"/>
            </a:endParaRPr>
          </a:p>
          <a:p>
            <a:pPr marL="285750" lvl="1" indent="-285750">
              <a:buChar char="•"/>
            </a:pPr>
            <a:r>
              <a:rPr lang="en-GB" sz="1400" err="1">
                <a:latin typeface="Helvetica 75 Bold"/>
                <a:ea typeface="ＭＳ Ｐゴシック"/>
              </a:rPr>
              <a:t>L'indicateur</a:t>
            </a:r>
            <a:r>
              <a:rPr lang="en-GB" sz="1400">
                <a:latin typeface="Helvetica 75 Bold"/>
                <a:ea typeface="ＭＳ Ｐゴシック"/>
              </a:rPr>
              <a:t> de focus et la couleur de fond de </a:t>
            </a:r>
            <a:r>
              <a:rPr lang="en-GB" sz="1400" err="1">
                <a:latin typeface="Helvetica 75 Bold"/>
                <a:ea typeface="ＭＳ Ｐゴシック"/>
              </a:rPr>
              <a:t>l'indicateur</a:t>
            </a:r>
            <a:r>
              <a:rPr lang="en-GB" sz="1400">
                <a:latin typeface="Helvetica 75 Bold"/>
                <a:ea typeface="ＭＳ Ｐゴシック"/>
              </a:rPr>
              <a:t> ne </a:t>
            </a:r>
            <a:r>
              <a:rPr lang="en-GB" sz="1400" err="1">
                <a:latin typeface="Helvetica 75 Bold"/>
                <a:ea typeface="ＭＳ Ｐゴシック"/>
              </a:rPr>
              <a:t>sont</a:t>
            </a:r>
            <a:r>
              <a:rPr lang="en-GB" sz="1400">
                <a:latin typeface="Helvetica 75 Bold"/>
                <a:ea typeface="ＭＳ Ｐゴシック"/>
              </a:rPr>
              <a:t> pas </a:t>
            </a:r>
            <a:r>
              <a:rPr lang="en-GB" sz="1400" err="1">
                <a:latin typeface="Helvetica 75 Bold"/>
                <a:ea typeface="ＭＳ Ｐゴシック"/>
              </a:rPr>
              <a:t>modifiés</a:t>
            </a:r>
            <a:r>
              <a:rPr lang="en-GB" sz="1400">
                <a:latin typeface="Helvetica 75 Bold"/>
                <a:ea typeface="ＭＳ Ｐゴシック"/>
              </a:rPr>
              <a:t> par </a:t>
            </a:r>
            <a:r>
              <a:rPr lang="en-GB" sz="1400" err="1">
                <a:latin typeface="Helvetica 75 Bold"/>
                <a:ea typeface="ＭＳ Ｐゴシック"/>
              </a:rPr>
              <a:t>l'auteur</a:t>
            </a:r>
            <a:r>
              <a:rPr lang="en-GB" sz="1400">
                <a:latin typeface="Helvetica 75 Bold"/>
                <a:ea typeface="ＭＳ Ｐゴシック"/>
              </a:rPr>
              <a:t>.</a:t>
            </a:r>
          </a:p>
        </p:txBody>
      </p:sp>
      <p:cxnSp>
        <p:nvCxnSpPr>
          <p:cNvPr id="13" name="Connecteur droit 12">
            <a:extLst>
              <a:ext uri="{FF2B5EF4-FFF2-40B4-BE49-F238E27FC236}">
                <a16:creationId xmlns:a16="http://schemas.microsoft.com/office/drawing/2014/main" id="{9EC5CDB5-571B-4D8D-99EF-16872E879432}"/>
              </a:ext>
            </a:extLst>
          </p:cNvPr>
          <p:cNvCxnSpPr>
            <a:cxnSpLocks/>
          </p:cNvCxnSpPr>
          <p:nvPr/>
        </p:nvCxnSpPr>
        <p:spPr>
          <a:xfrm flipH="1">
            <a:off x="5996722" y="1729447"/>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Lst>
          </p:cNvPr>
          <p:cNvCxnSpPr/>
          <p:nvPr/>
        </p:nvCxnSpPr>
        <p:spPr>
          <a:xfrm flipH="1">
            <a:off x="5996722" y="2736159"/>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Lst>
          </p:cNvPr>
          <p:cNvSpPr/>
          <p:nvPr/>
        </p:nvSpPr>
        <p:spPr>
          <a:xfrm>
            <a:off x="362645" y="1268375"/>
            <a:ext cx="5634077" cy="101890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1899533-FAED-4A9B-BE05-3DB8AB1736AD}"/>
              </a:ext>
            </a:extLst>
          </p:cNvPr>
          <p:cNvSpPr txBox="1"/>
          <p:nvPr/>
        </p:nvSpPr>
        <p:spPr>
          <a:xfrm rot="20366624">
            <a:off x="3555909" y="525646"/>
            <a:ext cx="1300385" cy="707886"/>
          </a:xfrm>
          <a:prstGeom prst="rect">
            <a:avLst/>
          </a:prstGeom>
          <a:solidFill>
            <a:schemeClr val="bg2"/>
          </a:solidFill>
        </p:spPr>
        <p:txBody>
          <a:bodyPr wrap="square" lIns="91440" tIns="45720" rIns="91440" bIns="45720" rtlCol="0" anchor="ctr">
            <a:spAutoFit/>
          </a:bodyPr>
          <a:lstStyle/>
          <a:p>
            <a:pPr algn="ctr"/>
            <a:r>
              <a:rPr lang="fr-FR" sz="2000" b="1">
                <a:solidFill>
                  <a:schemeClr val="bg1"/>
                </a:solidFill>
              </a:rPr>
              <a:t>À risques</a:t>
            </a:r>
          </a:p>
        </p:txBody>
      </p:sp>
      <p:pic>
        <p:nvPicPr>
          <p:cNvPr id="15" name="Image 14">
            <a:extLst>
              <a:ext uri="{FF2B5EF4-FFF2-40B4-BE49-F238E27FC236}">
                <a16:creationId xmlns:a16="http://schemas.microsoft.com/office/drawing/2014/main" id="{2A95DA13-287F-4299-B5DC-B492A3012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141" y="100480"/>
            <a:ext cx="1466145" cy="1491077"/>
          </a:xfrm>
          <a:prstGeom prst="rect">
            <a:avLst/>
          </a:prstGeom>
          <a:ln w="12700">
            <a:solidFill>
              <a:schemeClr val="tx1"/>
            </a:solidFill>
          </a:ln>
        </p:spPr>
      </p:pic>
    </p:spTree>
    <p:extLst>
      <p:ext uri="{BB962C8B-B14F-4D97-AF65-F5344CB8AC3E}">
        <p14:creationId xmlns:p14="http://schemas.microsoft.com/office/powerpoint/2010/main" val="15427772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2963" y="462491"/>
            <a:ext cx="11294538" cy="831852"/>
          </a:xfrm>
        </p:spPr>
        <p:txBody>
          <a:bodyPr/>
          <a:lstStyle/>
          <a:p>
            <a:pPr>
              <a:spcAft>
                <a:spcPts val="1067"/>
              </a:spcAft>
            </a:pPr>
            <a:r>
              <a:rPr lang="en-GB" sz="2650" kern="0" err="1">
                <a:solidFill>
                  <a:schemeClr val="bg2"/>
                </a:solidFill>
                <a:latin typeface="Helvetica 75 Bold"/>
                <a:ea typeface="ＭＳ Ｐゴシック"/>
                <a:cs typeface="Segoe UI"/>
              </a:rPr>
              <a:t>Visibilité</a:t>
            </a:r>
            <a:r>
              <a:rPr lang="en-GB" sz="2650" kern="0">
                <a:solidFill>
                  <a:schemeClr val="bg2"/>
                </a:solidFill>
                <a:latin typeface="Helvetica 75 Bold"/>
                <a:ea typeface="ＭＳ Ｐゴシック"/>
                <a:cs typeface="Segoe UI"/>
              </a:rPr>
              <a:t> du focus</a:t>
            </a:r>
            <a:r>
              <a:rPr lang="en-GB" sz="2650">
                <a:solidFill>
                  <a:schemeClr val="bg2"/>
                </a:solidFill>
                <a:latin typeface="Helvetica 75 Bold"/>
                <a:ea typeface="ＭＳ Ｐゴシック"/>
              </a:rPr>
              <a:t> - </a:t>
            </a:r>
            <a:r>
              <a:rPr lang="en-GB" sz="2650" err="1">
                <a:solidFill>
                  <a:schemeClr val="bg2"/>
                </a:solidFill>
                <a:latin typeface="Helvetica 75 Bold"/>
                <a:ea typeface="ＭＳ Ｐゴシック"/>
              </a:rPr>
              <a:t>exemples</a:t>
            </a:r>
            <a:br>
              <a:rPr lang="en-GB" sz="2650" kern="0">
                <a:solidFill>
                  <a:schemeClr val="bg2"/>
                </a:solidFill>
                <a:latin typeface="Helvetica 75 Bold"/>
                <a:ea typeface="ＭＳ Ｐゴシック"/>
                <a:cs typeface="Segoe UI"/>
              </a:rPr>
            </a:br>
            <a:r>
              <a:rPr lang="en-GB" sz="1800">
                <a:solidFill>
                  <a:schemeClr val="tx1"/>
                </a:solidFill>
                <a:latin typeface="Helvetica 75 Bold"/>
                <a:ea typeface="ＭＳ Ｐゴシック"/>
              </a:rPr>
              <a:t>WCAG – 2.4.11 (Level AA)</a:t>
            </a:r>
          </a:p>
        </p:txBody>
      </p:sp>
      <p:sp>
        <p:nvSpPr>
          <p:cNvPr id="36" name="Rectangle 35">
            <a:extLst>
              <a:ext uri="{FF2B5EF4-FFF2-40B4-BE49-F238E27FC236}">
                <a16:creationId xmlns:a16="http://schemas.microsoft.com/office/drawing/2014/main" id="{6843960F-8697-477E-9402-D3AFAD9336CC}"/>
              </a:ext>
            </a:extLst>
          </p:cNvPr>
          <p:cNvSpPr/>
          <p:nvPr/>
        </p:nvSpPr>
        <p:spPr>
          <a:xfrm>
            <a:off x="6125901" y="1511514"/>
            <a:ext cx="4611542" cy="4402473"/>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1CC2F9B0-F1A0-431A-B069-5014AC827CD6}"/>
              </a:ext>
            </a:extLst>
          </p:cNvPr>
          <p:cNvSpPr txBox="1"/>
          <p:nvPr/>
        </p:nvSpPr>
        <p:spPr>
          <a:xfrm>
            <a:off x="6140306" y="1574150"/>
            <a:ext cx="3897365" cy="369332"/>
          </a:xfrm>
          <a:prstGeom prst="rect">
            <a:avLst/>
          </a:prstGeom>
          <a:noFill/>
        </p:spPr>
        <p:txBody>
          <a:bodyPr wrap="square" rtlCol="0">
            <a:spAutoFit/>
          </a:bodyPr>
          <a:lstStyle/>
          <a:p>
            <a:r>
              <a:rPr lang="fr-FR"/>
              <a:t>Visibilité de focus conforme :</a:t>
            </a:r>
          </a:p>
        </p:txBody>
      </p:sp>
      <p:sp>
        <p:nvSpPr>
          <p:cNvPr id="37" name="Rectangle 36">
            <a:extLst>
              <a:ext uri="{FF2B5EF4-FFF2-40B4-BE49-F238E27FC236}">
                <a16:creationId xmlns:a16="http://schemas.microsoft.com/office/drawing/2014/main" id="{2CC852A3-DE4B-4D8B-A6DE-7E9BC965B0E9}"/>
              </a:ext>
            </a:extLst>
          </p:cNvPr>
          <p:cNvSpPr/>
          <p:nvPr/>
        </p:nvSpPr>
        <p:spPr>
          <a:xfrm>
            <a:off x="492099" y="1511515"/>
            <a:ext cx="4611542" cy="4402473"/>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71603E8E-5285-4AD3-B1DB-8764598B8061}"/>
              </a:ext>
            </a:extLst>
          </p:cNvPr>
          <p:cNvSpPr txBox="1"/>
          <p:nvPr/>
        </p:nvSpPr>
        <p:spPr>
          <a:xfrm>
            <a:off x="492099" y="1574150"/>
            <a:ext cx="3897365" cy="369332"/>
          </a:xfrm>
          <a:prstGeom prst="rect">
            <a:avLst/>
          </a:prstGeom>
          <a:noFill/>
        </p:spPr>
        <p:txBody>
          <a:bodyPr wrap="square" rtlCol="0">
            <a:spAutoFit/>
          </a:bodyPr>
          <a:lstStyle/>
          <a:p>
            <a:r>
              <a:rPr lang="fr-FR"/>
              <a:t>Visibilité de focus non-conforme :</a:t>
            </a:r>
          </a:p>
        </p:txBody>
      </p:sp>
      <p:pic>
        <p:nvPicPr>
          <p:cNvPr id="4" name="Image 3">
            <a:extLst>
              <a:ext uri="{FF2B5EF4-FFF2-40B4-BE49-F238E27FC236}">
                <a16:creationId xmlns:a16="http://schemas.microsoft.com/office/drawing/2014/main" id="{7628E4F9-5000-4232-8C5F-57E48B302A39}"/>
              </a:ext>
            </a:extLst>
          </p:cNvPr>
          <p:cNvPicPr>
            <a:picLocks noChangeAspect="1"/>
          </p:cNvPicPr>
          <p:nvPr/>
        </p:nvPicPr>
        <p:blipFill>
          <a:blip r:embed="rId2"/>
          <a:stretch>
            <a:fillRect/>
          </a:stretch>
        </p:blipFill>
        <p:spPr>
          <a:xfrm>
            <a:off x="935352" y="2754121"/>
            <a:ext cx="2724150" cy="561975"/>
          </a:xfrm>
          <a:prstGeom prst="rect">
            <a:avLst/>
          </a:prstGeom>
        </p:spPr>
      </p:pic>
      <p:pic>
        <p:nvPicPr>
          <p:cNvPr id="39" name="Image 38">
            <a:extLst>
              <a:ext uri="{FF2B5EF4-FFF2-40B4-BE49-F238E27FC236}">
                <a16:creationId xmlns:a16="http://schemas.microsoft.com/office/drawing/2014/main" id="{CF1EA8FA-9092-45C8-8FAE-2B58723CF4C4}"/>
              </a:ext>
            </a:extLst>
          </p:cNvPr>
          <p:cNvPicPr>
            <a:picLocks noChangeAspect="1"/>
          </p:cNvPicPr>
          <p:nvPr/>
        </p:nvPicPr>
        <p:blipFill>
          <a:blip r:embed="rId3"/>
          <a:stretch>
            <a:fillRect/>
          </a:stretch>
        </p:blipFill>
        <p:spPr>
          <a:xfrm>
            <a:off x="7422021" y="2520759"/>
            <a:ext cx="1009650" cy="514350"/>
          </a:xfrm>
          <a:prstGeom prst="rect">
            <a:avLst/>
          </a:prstGeom>
        </p:spPr>
      </p:pic>
      <p:pic>
        <p:nvPicPr>
          <p:cNvPr id="41" name="Image 40">
            <a:extLst>
              <a:ext uri="{FF2B5EF4-FFF2-40B4-BE49-F238E27FC236}">
                <a16:creationId xmlns:a16="http://schemas.microsoft.com/office/drawing/2014/main" id="{B59B1970-82C0-46DD-8CC6-25F22656E201}"/>
              </a:ext>
            </a:extLst>
          </p:cNvPr>
          <p:cNvPicPr>
            <a:picLocks noChangeAspect="1"/>
          </p:cNvPicPr>
          <p:nvPr/>
        </p:nvPicPr>
        <p:blipFill>
          <a:blip r:embed="rId4"/>
          <a:stretch>
            <a:fillRect/>
          </a:stretch>
        </p:blipFill>
        <p:spPr>
          <a:xfrm>
            <a:off x="6312575" y="3663173"/>
            <a:ext cx="3552825" cy="495300"/>
          </a:xfrm>
          <a:prstGeom prst="rect">
            <a:avLst/>
          </a:prstGeom>
        </p:spPr>
      </p:pic>
      <p:sp>
        <p:nvSpPr>
          <p:cNvPr id="42" name="ZoneTexte 41">
            <a:extLst>
              <a:ext uri="{FF2B5EF4-FFF2-40B4-BE49-F238E27FC236}">
                <a16:creationId xmlns:a16="http://schemas.microsoft.com/office/drawing/2014/main" id="{B344365D-6981-4245-B8B9-0E8CDE312A73}"/>
              </a:ext>
            </a:extLst>
          </p:cNvPr>
          <p:cNvSpPr txBox="1"/>
          <p:nvPr/>
        </p:nvSpPr>
        <p:spPr>
          <a:xfrm>
            <a:off x="6133103" y="2160653"/>
            <a:ext cx="4597137" cy="400110"/>
          </a:xfrm>
          <a:prstGeom prst="rect">
            <a:avLst/>
          </a:prstGeom>
          <a:noFill/>
        </p:spPr>
        <p:txBody>
          <a:bodyPr wrap="square" rtlCol="0">
            <a:spAutoFit/>
          </a:bodyPr>
          <a:lstStyle/>
          <a:p>
            <a:r>
              <a:rPr lang="fr-FR" sz="1000"/>
              <a:t>Si la zone modifié au focus est suffisamment grande, elle valide alors l’exigence du critère</a:t>
            </a:r>
          </a:p>
        </p:txBody>
      </p:sp>
      <p:sp>
        <p:nvSpPr>
          <p:cNvPr id="45" name="Rectangle 2">
            <a:extLst>
              <a:ext uri="{FF2B5EF4-FFF2-40B4-BE49-F238E27FC236}">
                <a16:creationId xmlns:a16="http://schemas.microsoft.com/office/drawing/2014/main" id="{542E3C66-C8BD-4CCA-A039-877CAB7D320F}"/>
              </a:ext>
            </a:extLst>
          </p:cNvPr>
          <p:cNvSpPr>
            <a:spLocks noChangeArrowheads="1"/>
          </p:cNvSpPr>
          <p:nvPr/>
        </p:nvSpPr>
        <p:spPr bwMode="auto">
          <a:xfrm>
            <a:off x="452963" y="2160654"/>
            <a:ext cx="46506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rPr>
              <a:t>Lorsqu'un dégradé est utilisé sur un indicateur de mise au point, la mesure de la surface ne doit inclure que la zone qui a suffisamment changé pour atteindre le rapport de contraste de 3:1 </a:t>
            </a:r>
          </a:p>
        </p:txBody>
      </p:sp>
      <p:pic>
        <p:nvPicPr>
          <p:cNvPr id="47" name="Image 46">
            <a:extLst>
              <a:ext uri="{FF2B5EF4-FFF2-40B4-BE49-F238E27FC236}">
                <a16:creationId xmlns:a16="http://schemas.microsoft.com/office/drawing/2014/main" id="{555C2556-E8EA-4A36-88FC-03F8AF6697F7}"/>
              </a:ext>
            </a:extLst>
          </p:cNvPr>
          <p:cNvPicPr>
            <a:picLocks noChangeAspect="1"/>
          </p:cNvPicPr>
          <p:nvPr/>
        </p:nvPicPr>
        <p:blipFill>
          <a:blip r:embed="rId5"/>
          <a:stretch>
            <a:fillRect/>
          </a:stretch>
        </p:blipFill>
        <p:spPr>
          <a:xfrm>
            <a:off x="6960322" y="4932270"/>
            <a:ext cx="2390775" cy="657225"/>
          </a:xfrm>
          <a:prstGeom prst="rect">
            <a:avLst/>
          </a:prstGeom>
        </p:spPr>
      </p:pic>
      <p:sp>
        <p:nvSpPr>
          <p:cNvPr id="48" name="ZoneTexte 47">
            <a:extLst>
              <a:ext uri="{FF2B5EF4-FFF2-40B4-BE49-F238E27FC236}">
                <a16:creationId xmlns:a16="http://schemas.microsoft.com/office/drawing/2014/main" id="{F4BFFB9F-A9A4-4F1A-AB59-4268F4DAC3BB}"/>
              </a:ext>
            </a:extLst>
          </p:cNvPr>
          <p:cNvSpPr txBox="1"/>
          <p:nvPr/>
        </p:nvSpPr>
        <p:spPr>
          <a:xfrm>
            <a:off x="6147475" y="3228945"/>
            <a:ext cx="4597137" cy="400110"/>
          </a:xfrm>
          <a:prstGeom prst="rect">
            <a:avLst/>
          </a:prstGeom>
          <a:noFill/>
        </p:spPr>
        <p:txBody>
          <a:bodyPr wrap="square" rtlCol="0">
            <a:spAutoFit/>
          </a:bodyPr>
          <a:lstStyle/>
          <a:p>
            <a:r>
              <a:rPr lang="fr-FR" sz="1000"/>
              <a:t>ajouter un contour jaune à un lien est un changement de couleur du bleu au jaune. Ce changement a un rapport de contraste de 12:1</a:t>
            </a:r>
          </a:p>
        </p:txBody>
      </p:sp>
      <p:sp>
        <p:nvSpPr>
          <p:cNvPr id="49" name="ZoneTexte 48">
            <a:extLst>
              <a:ext uri="{FF2B5EF4-FFF2-40B4-BE49-F238E27FC236}">
                <a16:creationId xmlns:a16="http://schemas.microsoft.com/office/drawing/2014/main" id="{6FCA5644-C60B-4FF3-B613-ACCCAD042576}"/>
              </a:ext>
            </a:extLst>
          </p:cNvPr>
          <p:cNvSpPr txBox="1"/>
          <p:nvPr/>
        </p:nvSpPr>
        <p:spPr>
          <a:xfrm>
            <a:off x="6147475" y="4510943"/>
            <a:ext cx="4597137" cy="400110"/>
          </a:xfrm>
          <a:prstGeom prst="rect">
            <a:avLst/>
          </a:prstGeom>
          <a:noFill/>
        </p:spPr>
        <p:txBody>
          <a:bodyPr wrap="square" rtlCol="0">
            <a:spAutoFit/>
          </a:bodyPr>
          <a:lstStyle/>
          <a:p>
            <a:r>
              <a:rPr lang="fr-FR" sz="1000"/>
              <a:t>le contour noir de 3 pixels répond aux exigences de taille et de changement de contraste. Le contour gris clair peut être ignoré</a:t>
            </a:r>
          </a:p>
        </p:txBody>
      </p:sp>
      <p:sp>
        <p:nvSpPr>
          <p:cNvPr id="53" name="ZoneTexte 52">
            <a:extLst>
              <a:ext uri="{FF2B5EF4-FFF2-40B4-BE49-F238E27FC236}">
                <a16:creationId xmlns:a16="http://schemas.microsoft.com/office/drawing/2014/main" id="{4B27072E-9942-4360-BBB9-7DAEBB6847B0}"/>
              </a:ext>
            </a:extLst>
          </p:cNvPr>
          <p:cNvSpPr txBox="1"/>
          <p:nvPr/>
        </p:nvSpPr>
        <p:spPr>
          <a:xfrm>
            <a:off x="479733" y="3729867"/>
            <a:ext cx="4597137" cy="400110"/>
          </a:xfrm>
          <a:prstGeom prst="rect">
            <a:avLst/>
          </a:prstGeom>
          <a:noFill/>
        </p:spPr>
        <p:txBody>
          <a:bodyPr wrap="square" rtlCol="0">
            <a:spAutoFit/>
          </a:bodyPr>
          <a:lstStyle/>
          <a:p>
            <a:r>
              <a:rPr lang="fr-FR" sz="1000"/>
              <a:t>Ici le site utilise un focus natif du navigateur, on voit qu’il ne répond pas au exigences de taille ou de changement de contraste</a:t>
            </a:r>
          </a:p>
        </p:txBody>
      </p:sp>
      <p:pic>
        <p:nvPicPr>
          <p:cNvPr id="54" name="Image 53">
            <a:extLst>
              <a:ext uri="{FF2B5EF4-FFF2-40B4-BE49-F238E27FC236}">
                <a16:creationId xmlns:a16="http://schemas.microsoft.com/office/drawing/2014/main" id="{4EF92C1D-4A72-402D-8872-D5C4895DEE58}"/>
              </a:ext>
            </a:extLst>
          </p:cNvPr>
          <p:cNvPicPr>
            <a:picLocks noChangeAspect="1"/>
          </p:cNvPicPr>
          <p:nvPr/>
        </p:nvPicPr>
        <p:blipFill>
          <a:blip r:embed="rId6"/>
          <a:stretch>
            <a:fillRect/>
          </a:stretch>
        </p:blipFill>
        <p:spPr>
          <a:xfrm>
            <a:off x="741107" y="4129977"/>
            <a:ext cx="3399348" cy="1068712"/>
          </a:xfrm>
          <a:prstGeom prst="rect">
            <a:avLst/>
          </a:prstGeom>
        </p:spPr>
      </p:pic>
    </p:spTree>
    <p:extLst>
      <p:ext uri="{BB962C8B-B14F-4D97-AF65-F5344CB8AC3E}">
        <p14:creationId xmlns:p14="http://schemas.microsoft.com/office/powerpoint/2010/main" val="28465838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2963" y="462491"/>
            <a:ext cx="11294538" cy="831852"/>
          </a:xfrm>
        </p:spPr>
        <p:txBody>
          <a:bodyPr/>
          <a:lstStyle/>
          <a:p>
            <a:pPr>
              <a:spcAft>
                <a:spcPts val="1067"/>
              </a:spcAft>
            </a:pPr>
            <a:r>
              <a:rPr lang="en-GB" sz="2650" kern="0" err="1">
                <a:solidFill>
                  <a:schemeClr val="bg2"/>
                </a:solidFill>
                <a:latin typeface="Helvetica 75 Bold"/>
                <a:ea typeface="ＭＳ Ｐゴシック"/>
                <a:cs typeface="Segoe UI"/>
              </a:rPr>
              <a:t>Visibilité</a:t>
            </a:r>
            <a:r>
              <a:rPr lang="en-GB" sz="2650" kern="0">
                <a:solidFill>
                  <a:schemeClr val="bg2"/>
                </a:solidFill>
                <a:latin typeface="Helvetica 75 Bold"/>
                <a:ea typeface="ＭＳ Ｐゴシック"/>
                <a:cs typeface="Segoe UI"/>
              </a:rPr>
              <a:t> du focus</a:t>
            </a:r>
            <a:r>
              <a:rPr lang="en-GB" sz="2650">
                <a:solidFill>
                  <a:schemeClr val="bg2"/>
                </a:solidFill>
                <a:latin typeface="Helvetica 75 Bold"/>
                <a:ea typeface="ＭＳ Ｐゴシック"/>
              </a:rPr>
              <a:t> - </a:t>
            </a:r>
            <a:r>
              <a:rPr lang="en-GB" sz="2650" err="1">
                <a:solidFill>
                  <a:schemeClr val="bg2"/>
                </a:solidFill>
                <a:latin typeface="Helvetica 75 Bold"/>
                <a:ea typeface="ＭＳ Ｐゴシック"/>
              </a:rPr>
              <a:t>exemples</a:t>
            </a:r>
            <a:br>
              <a:rPr lang="en-GB" sz="2650" kern="0">
                <a:solidFill>
                  <a:schemeClr val="bg2"/>
                </a:solidFill>
                <a:latin typeface="Helvetica 75 Bold"/>
                <a:ea typeface="ＭＳ Ｐゴシック"/>
                <a:cs typeface="Segoe UI"/>
              </a:rPr>
            </a:br>
            <a:r>
              <a:rPr lang="en-GB" sz="1800">
                <a:solidFill>
                  <a:schemeClr val="tx1"/>
                </a:solidFill>
                <a:latin typeface="Helvetica 75 Bold"/>
                <a:ea typeface="ＭＳ Ｐゴシック"/>
              </a:rPr>
              <a:t>WCAG – 2.4.11 (Level AA)</a:t>
            </a:r>
          </a:p>
        </p:txBody>
      </p:sp>
      <p:sp>
        <p:nvSpPr>
          <p:cNvPr id="37" name="Rectangle 36">
            <a:extLst>
              <a:ext uri="{FF2B5EF4-FFF2-40B4-BE49-F238E27FC236}">
                <a16:creationId xmlns:a16="http://schemas.microsoft.com/office/drawing/2014/main" id="{2CC852A3-DE4B-4D8B-A6DE-7E9BC965B0E9}"/>
              </a:ext>
            </a:extLst>
          </p:cNvPr>
          <p:cNvSpPr/>
          <p:nvPr/>
        </p:nvSpPr>
        <p:spPr>
          <a:xfrm>
            <a:off x="492099" y="1511515"/>
            <a:ext cx="4611542" cy="4402473"/>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71603E8E-5285-4AD3-B1DB-8764598B8061}"/>
              </a:ext>
            </a:extLst>
          </p:cNvPr>
          <p:cNvSpPr txBox="1"/>
          <p:nvPr/>
        </p:nvSpPr>
        <p:spPr>
          <a:xfrm>
            <a:off x="492099" y="1574150"/>
            <a:ext cx="3897365" cy="369332"/>
          </a:xfrm>
          <a:prstGeom prst="rect">
            <a:avLst/>
          </a:prstGeom>
          <a:noFill/>
        </p:spPr>
        <p:txBody>
          <a:bodyPr wrap="square" rtlCol="0">
            <a:spAutoFit/>
          </a:bodyPr>
          <a:lstStyle/>
          <a:p>
            <a:r>
              <a:rPr lang="fr-FR"/>
              <a:t>Visibilité de focus non-conforme :</a:t>
            </a:r>
          </a:p>
        </p:txBody>
      </p:sp>
      <p:sp>
        <p:nvSpPr>
          <p:cNvPr id="45" name="Rectangle 2">
            <a:extLst>
              <a:ext uri="{FF2B5EF4-FFF2-40B4-BE49-F238E27FC236}">
                <a16:creationId xmlns:a16="http://schemas.microsoft.com/office/drawing/2014/main" id="{542E3C66-C8BD-4CCA-A039-877CAB7D320F}"/>
              </a:ext>
            </a:extLst>
          </p:cNvPr>
          <p:cNvSpPr>
            <a:spLocks noChangeArrowheads="1"/>
          </p:cNvSpPr>
          <p:nvPr/>
        </p:nvSpPr>
        <p:spPr bwMode="auto">
          <a:xfrm>
            <a:off x="452963" y="2176044"/>
            <a:ext cx="46506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400" b="1"/>
              <a:t>150px</a:t>
            </a:r>
            <a:r>
              <a:rPr lang="en-US" sz="1400"/>
              <a:t> by </a:t>
            </a:r>
            <a:r>
              <a:rPr lang="en-US" sz="1400" b="1"/>
              <a:t>75px</a:t>
            </a:r>
            <a:r>
              <a:rPr lang="en-US" sz="1400"/>
              <a:t> button. Le </a:t>
            </a:r>
            <a:r>
              <a:rPr lang="fr-FR" sz="1400"/>
              <a:t>périmètre</a:t>
            </a:r>
            <a:r>
              <a:rPr lang="en-US" sz="1400"/>
              <a:t> du bouton </a:t>
            </a:r>
            <a:r>
              <a:rPr lang="en-US" sz="1400" err="1"/>
              <a:t>est</a:t>
            </a:r>
            <a:r>
              <a:rPr lang="en-US" sz="1400"/>
              <a:t> :</a:t>
            </a:r>
          </a:p>
          <a:p>
            <a:pPr marL="0" marR="0" lvl="0" indent="0" algn="l" defTabSz="914400" rtl="0" eaLnBrk="0" fontAlgn="base" latinLnBrk="0" hangingPunct="0">
              <a:lnSpc>
                <a:spcPct val="100000"/>
              </a:lnSpc>
              <a:spcBef>
                <a:spcPct val="0"/>
              </a:spcBef>
              <a:spcAft>
                <a:spcPct val="0"/>
              </a:spcAft>
              <a:buClrTx/>
              <a:buSzTx/>
              <a:buFontTx/>
              <a:buNone/>
              <a:tabLst/>
            </a:pPr>
            <a:r>
              <a:rPr lang="en-US" sz="1400"/>
              <a:t> 150px + 150px + 75px + 75px - 4px = </a:t>
            </a:r>
            <a:r>
              <a:rPr lang="en-US" sz="1400" b="1"/>
              <a:t>446px</a:t>
            </a:r>
            <a:r>
              <a:rPr lang="en-US" sz="1400"/>
              <a:t>.</a:t>
            </a:r>
            <a:endParaRPr kumimoji="0" lang="fr-FR" altLang="fr-FR" sz="1400" b="0" i="0" u="none" strike="noStrike" cap="none" normalizeH="0" baseline="0">
              <a:ln>
                <a:noFill/>
              </a:ln>
              <a:solidFill>
                <a:schemeClr val="tx1"/>
              </a:solidFill>
              <a:effectLst/>
            </a:endParaRPr>
          </a:p>
        </p:txBody>
      </p:sp>
      <p:sp>
        <p:nvSpPr>
          <p:cNvPr id="53" name="ZoneTexte 52">
            <a:extLst>
              <a:ext uri="{FF2B5EF4-FFF2-40B4-BE49-F238E27FC236}">
                <a16:creationId xmlns:a16="http://schemas.microsoft.com/office/drawing/2014/main" id="{4B27072E-9942-4360-BBB9-7DAEBB6847B0}"/>
              </a:ext>
            </a:extLst>
          </p:cNvPr>
          <p:cNvSpPr txBox="1"/>
          <p:nvPr/>
        </p:nvSpPr>
        <p:spPr>
          <a:xfrm>
            <a:off x="545640" y="3429000"/>
            <a:ext cx="4597137" cy="1815882"/>
          </a:xfrm>
          <a:prstGeom prst="rect">
            <a:avLst/>
          </a:prstGeom>
          <a:noFill/>
        </p:spPr>
        <p:txBody>
          <a:bodyPr wrap="square" rtlCol="0">
            <a:spAutoFit/>
          </a:bodyPr>
          <a:lstStyle/>
          <a:p>
            <a:r>
              <a:rPr lang="en-US" sz="1400"/>
              <a:t>Un focus de 130px par 55px outline à </a:t>
            </a:r>
            <a:r>
              <a:rPr lang="fr-FR" sz="1400"/>
              <a:t>l'intérieur du bouton a une surface de 336</a:t>
            </a:r>
            <a:r>
              <a:rPr lang="en-US" sz="1400" err="1"/>
              <a:t>px</a:t>
            </a:r>
            <a:r>
              <a:rPr lang="en-US" sz="1400"/>
              <a:t>, </a:t>
            </a:r>
            <a:r>
              <a:rPr lang="en-US" sz="1400" err="1"/>
              <a:t>inférieur</a:t>
            </a:r>
            <a:r>
              <a:rPr lang="en-US" sz="1400"/>
              <a:t> au </a:t>
            </a:r>
            <a:r>
              <a:rPr lang="en-US" sz="1400" err="1"/>
              <a:t>périmètre</a:t>
            </a:r>
            <a:r>
              <a:rPr lang="en-US" sz="1400"/>
              <a:t> de 446px.</a:t>
            </a:r>
          </a:p>
          <a:p>
            <a:r>
              <a:rPr lang="en-US" sz="1400" err="1"/>
              <a:t>En</a:t>
            </a:r>
            <a:r>
              <a:rPr lang="en-US" sz="1400"/>
              <a:t> </a:t>
            </a:r>
            <a:r>
              <a:rPr lang="en-US" sz="1400" err="1"/>
              <a:t>doublant</a:t>
            </a:r>
            <a:r>
              <a:rPr lang="en-US" sz="1400"/>
              <a:t> </a:t>
            </a:r>
            <a:r>
              <a:rPr lang="en-US" sz="1400" err="1"/>
              <a:t>l’épaiseur</a:t>
            </a:r>
            <a:r>
              <a:rPr lang="en-US" sz="1400"/>
              <a:t>, on </a:t>
            </a:r>
            <a:r>
              <a:rPr lang="en-US" sz="1400" err="1"/>
              <a:t>obtient</a:t>
            </a:r>
            <a:r>
              <a:rPr lang="en-US" sz="1400"/>
              <a:t> 732px, </a:t>
            </a:r>
            <a:r>
              <a:rPr lang="en-US" sz="1400" err="1"/>
              <a:t>donc</a:t>
            </a:r>
            <a:r>
              <a:rPr lang="en-US" sz="1400"/>
              <a:t> OK</a:t>
            </a:r>
          </a:p>
          <a:p>
            <a:endParaRPr lang="en-US" sz="1400"/>
          </a:p>
          <a:p>
            <a:endParaRPr lang="en-US" sz="1400"/>
          </a:p>
          <a:p>
            <a:endParaRPr lang="en-US" sz="1400"/>
          </a:p>
          <a:p>
            <a:r>
              <a:rPr lang="en-US" sz="1400"/>
              <a:t>Attention au dotted !</a:t>
            </a:r>
            <a:endParaRPr lang="fr-FR" sz="1400"/>
          </a:p>
        </p:txBody>
      </p:sp>
      <p:pic>
        <p:nvPicPr>
          <p:cNvPr id="6" name="Image 5">
            <a:extLst>
              <a:ext uri="{FF2B5EF4-FFF2-40B4-BE49-F238E27FC236}">
                <a16:creationId xmlns:a16="http://schemas.microsoft.com/office/drawing/2014/main" id="{4452F5F9-AB94-4A73-803A-4E2611283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50" y="1816348"/>
            <a:ext cx="5143500" cy="1553070"/>
          </a:xfrm>
          <a:prstGeom prst="rect">
            <a:avLst/>
          </a:prstGeom>
        </p:spPr>
      </p:pic>
      <p:pic>
        <p:nvPicPr>
          <p:cNvPr id="11" name="Image 10">
            <a:extLst>
              <a:ext uri="{FF2B5EF4-FFF2-40B4-BE49-F238E27FC236}">
                <a16:creationId xmlns:a16="http://schemas.microsoft.com/office/drawing/2014/main" id="{4551CA8F-C6CB-419B-80B0-C45903E0A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493" y="4336941"/>
            <a:ext cx="5017958" cy="1226420"/>
          </a:xfrm>
          <a:prstGeom prst="rect">
            <a:avLst/>
          </a:prstGeom>
        </p:spPr>
      </p:pic>
    </p:spTree>
    <p:extLst>
      <p:ext uri="{BB962C8B-B14F-4D97-AF65-F5344CB8AC3E}">
        <p14:creationId xmlns:p14="http://schemas.microsoft.com/office/powerpoint/2010/main" val="367759327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CDCCD89F-3F52-473E-8F93-6E0C2FD0E94D}"/>
              </a:ext>
            </a:extLst>
          </p:cNvPr>
          <p:cNvSpPr>
            <a:spLocks noGrp="1"/>
          </p:cNvSpPr>
          <p:nvPr>
            <p:ph type="title"/>
          </p:nvPr>
        </p:nvSpPr>
        <p:spPr/>
        <p:txBody>
          <a:bodyPr/>
          <a:lstStyle/>
          <a:p>
            <a:pPr>
              <a:spcAft>
                <a:spcPts val="1067"/>
              </a:spcAft>
            </a:pPr>
            <a:r>
              <a:rPr lang="en-GB" sz="2650" kern="0" err="1">
                <a:solidFill>
                  <a:schemeClr val="bg2"/>
                </a:solidFill>
                <a:latin typeface="Helvetica 75 Bold"/>
                <a:ea typeface="ＭＳ Ｐゴシック"/>
                <a:cs typeface="Segoe UI"/>
              </a:rPr>
              <a:t>Visibilité</a:t>
            </a:r>
            <a:r>
              <a:rPr lang="en-GB" sz="2650" kern="0">
                <a:solidFill>
                  <a:schemeClr val="bg2"/>
                </a:solidFill>
                <a:latin typeface="Helvetica 75 Bold"/>
                <a:ea typeface="ＭＳ Ｐゴシック"/>
                <a:cs typeface="Segoe UI"/>
              </a:rPr>
              <a:t> du focus</a:t>
            </a:r>
            <a:r>
              <a:rPr lang="en-GB" sz="2650">
                <a:solidFill>
                  <a:schemeClr val="bg2"/>
                </a:solidFill>
                <a:latin typeface="Helvetica 75 Bold"/>
                <a:ea typeface="ＭＳ Ｐゴシック"/>
              </a:rPr>
              <a:t> - </a:t>
            </a:r>
            <a:r>
              <a:rPr lang="en-GB" sz="2650" err="1">
                <a:solidFill>
                  <a:schemeClr val="bg2"/>
                </a:solidFill>
                <a:latin typeface="Helvetica 75 Bold"/>
                <a:ea typeface="ＭＳ Ｐゴシック"/>
              </a:rPr>
              <a:t>exercices</a:t>
            </a:r>
            <a:br>
              <a:rPr lang="en-GB" sz="2650" kern="0">
                <a:solidFill>
                  <a:schemeClr val="bg2"/>
                </a:solidFill>
                <a:latin typeface="Helvetica 75 Bold"/>
                <a:ea typeface="ＭＳ Ｐゴシック"/>
                <a:cs typeface="Segoe UI"/>
              </a:rPr>
            </a:br>
            <a:r>
              <a:rPr lang="en-GB" sz="1800">
                <a:solidFill>
                  <a:schemeClr val="tx1"/>
                </a:solidFill>
                <a:latin typeface="Helvetica 75 Bold"/>
                <a:ea typeface="ＭＳ Ｐゴシック"/>
              </a:rPr>
              <a:t>WCAG – 2.4.11 (Level AA)</a:t>
            </a:r>
          </a:p>
        </p:txBody>
      </p:sp>
      <p:pic>
        <p:nvPicPr>
          <p:cNvPr id="3" name="Espace réservé du contenu 2">
            <a:extLst>
              <a:ext uri="{FF2B5EF4-FFF2-40B4-BE49-F238E27FC236}">
                <a16:creationId xmlns:a16="http://schemas.microsoft.com/office/drawing/2014/main" id="{082AD21C-0B2B-4B7B-A784-E11766611572}"/>
              </a:ext>
            </a:extLst>
          </p:cNvPr>
          <p:cNvPicPr>
            <a:picLocks noGrp="1" noChangeAspect="1"/>
          </p:cNvPicPr>
          <p:nvPr>
            <p:ph idx="1"/>
          </p:nvPr>
        </p:nvPicPr>
        <p:blipFill>
          <a:blip r:embed="rId3"/>
          <a:stretch>
            <a:fillRect/>
          </a:stretch>
        </p:blipFill>
        <p:spPr>
          <a:xfrm>
            <a:off x="786057" y="1939595"/>
            <a:ext cx="3813446" cy="1504923"/>
          </a:xfrm>
        </p:spPr>
      </p:pic>
      <p:sp>
        <p:nvSpPr>
          <p:cNvPr id="10" name="ZoneTexte 9">
            <a:extLst>
              <a:ext uri="{FF2B5EF4-FFF2-40B4-BE49-F238E27FC236}">
                <a16:creationId xmlns:a16="http://schemas.microsoft.com/office/drawing/2014/main" id="{73FA5074-E95A-4D9F-A6B9-380E8F861210}"/>
              </a:ext>
            </a:extLst>
          </p:cNvPr>
          <p:cNvSpPr txBox="1"/>
          <p:nvPr/>
        </p:nvSpPr>
        <p:spPr>
          <a:xfrm>
            <a:off x="5422126" y="1231709"/>
            <a:ext cx="4479636" cy="707886"/>
          </a:xfrm>
          <a:prstGeom prst="rect">
            <a:avLst/>
          </a:prstGeom>
          <a:noFill/>
        </p:spPr>
        <p:txBody>
          <a:bodyPr wrap="square" rtlCol="0">
            <a:spAutoFit/>
          </a:bodyPr>
          <a:lstStyle/>
          <a:p>
            <a:pPr>
              <a:spcAft>
                <a:spcPts val="1200"/>
              </a:spcAft>
            </a:pPr>
            <a:r>
              <a:rPr lang="fr-FR" sz="1600">
                <a:latin typeface="Helvetica 75 Bold" panose="02000803050000020004" pitchFamily="2" charset="0"/>
              </a:rPr>
              <a:t>Exercice 2 :</a:t>
            </a:r>
          </a:p>
          <a:p>
            <a:pPr>
              <a:spcAft>
                <a:spcPts val="1200"/>
              </a:spcAft>
            </a:pPr>
            <a:r>
              <a:rPr lang="fr-FR" sz="1400">
                <a:latin typeface="Helvetica 75 Bold" panose="02000803050000020004" pitchFamily="2" charset="0"/>
              </a:rPr>
              <a:t>Ce focus est-il conforme ?</a:t>
            </a:r>
          </a:p>
        </p:txBody>
      </p:sp>
      <p:sp>
        <p:nvSpPr>
          <p:cNvPr id="11" name="Rectangle 10">
            <a:extLst>
              <a:ext uri="{FF2B5EF4-FFF2-40B4-BE49-F238E27FC236}">
                <a16:creationId xmlns:a16="http://schemas.microsoft.com/office/drawing/2014/main" id="{80F063B6-73BF-48E5-AE34-65EF3DE90DDF}"/>
              </a:ext>
            </a:extLst>
          </p:cNvPr>
          <p:cNvSpPr/>
          <p:nvPr/>
        </p:nvSpPr>
        <p:spPr>
          <a:xfrm>
            <a:off x="452962" y="1231709"/>
            <a:ext cx="4611542" cy="2512086"/>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91EA70E-231C-4119-9F7A-C7C16CD3FF7D}"/>
              </a:ext>
            </a:extLst>
          </p:cNvPr>
          <p:cNvSpPr/>
          <p:nvPr/>
        </p:nvSpPr>
        <p:spPr>
          <a:xfrm>
            <a:off x="5356173" y="1231709"/>
            <a:ext cx="4979698" cy="2512086"/>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810CE772-3306-46DF-8A5A-8C182385F54E}"/>
              </a:ext>
            </a:extLst>
          </p:cNvPr>
          <p:cNvSpPr txBox="1"/>
          <p:nvPr/>
        </p:nvSpPr>
        <p:spPr>
          <a:xfrm>
            <a:off x="452962" y="1231709"/>
            <a:ext cx="4479636" cy="707886"/>
          </a:xfrm>
          <a:prstGeom prst="rect">
            <a:avLst/>
          </a:prstGeom>
          <a:noFill/>
        </p:spPr>
        <p:txBody>
          <a:bodyPr wrap="square" rtlCol="0">
            <a:spAutoFit/>
          </a:bodyPr>
          <a:lstStyle/>
          <a:p>
            <a:pPr>
              <a:spcAft>
                <a:spcPts val="1200"/>
              </a:spcAft>
            </a:pPr>
            <a:r>
              <a:rPr lang="fr-FR" sz="1600">
                <a:latin typeface="Helvetica 75 Bold" panose="02000803050000020004" pitchFamily="2" charset="0"/>
              </a:rPr>
              <a:t>Exercice 1 :</a:t>
            </a:r>
          </a:p>
          <a:p>
            <a:pPr>
              <a:spcAft>
                <a:spcPts val="1200"/>
              </a:spcAft>
            </a:pPr>
            <a:r>
              <a:rPr lang="fr-FR" sz="1400">
                <a:latin typeface="Helvetica 75 Bold" panose="02000803050000020004" pitchFamily="2" charset="0"/>
              </a:rPr>
              <a:t>Ce focus est-il conforme ?</a:t>
            </a:r>
          </a:p>
        </p:txBody>
      </p:sp>
      <p:pic>
        <p:nvPicPr>
          <p:cNvPr id="15" name="Image 14">
            <a:extLst>
              <a:ext uri="{FF2B5EF4-FFF2-40B4-BE49-F238E27FC236}">
                <a16:creationId xmlns:a16="http://schemas.microsoft.com/office/drawing/2014/main" id="{731C8DA4-5DD4-4A88-83E5-4DB8B18B5469}"/>
              </a:ext>
            </a:extLst>
          </p:cNvPr>
          <p:cNvPicPr>
            <a:picLocks noChangeAspect="1"/>
          </p:cNvPicPr>
          <p:nvPr/>
        </p:nvPicPr>
        <p:blipFill>
          <a:blip r:embed="rId4"/>
          <a:stretch>
            <a:fillRect/>
          </a:stretch>
        </p:blipFill>
        <p:spPr>
          <a:xfrm>
            <a:off x="5897130" y="2272956"/>
            <a:ext cx="3371850" cy="838200"/>
          </a:xfrm>
          <a:prstGeom prst="rect">
            <a:avLst/>
          </a:prstGeom>
        </p:spPr>
      </p:pic>
      <p:sp>
        <p:nvSpPr>
          <p:cNvPr id="16" name="ZoneTexte 15">
            <a:extLst>
              <a:ext uri="{FF2B5EF4-FFF2-40B4-BE49-F238E27FC236}">
                <a16:creationId xmlns:a16="http://schemas.microsoft.com/office/drawing/2014/main" id="{BE011816-608F-4B6F-94CB-FAF0BF12D753}"/>
              </a:ext>
            </a:extLst>
          </p:cNvPr>
          <p:cNvSpPr txBox="1"/>
          <p:nvPr/>
        </p:nvSpPr>
        <p:spPr>
          <a:xfrm>
            <a:off x="2932277" y="3892948"/>
            <a:ext cx="4479636" cy="707886"/>
          </a:xfrm>
          <a:prstGeom prst="rect">
            <a:avLst/>
          </a:prstGeom>
          <a:noFill/>
        </p:spPr>
        <p:txBody>
          <a:bodyPr wrap="square" rtlCol="0">
            <a:spAutoFit/>
          </a:bodyPr>
          <a:lstStyle/>
          <a:p>
            <a:pPr>
              <a:spcAft>
                <a:spcPts val="1200"/>
              </a:spcAft>
            </a:pPr>
            <a:r>
              <a:rPr lang="fr-FR" sz="1600">
                <a:latin typeface="Helvetica 75 Bold" panose="02000803050000020004" pitchFamily="2" charset="0"/>
              </a:rPr>
              <a:t>Exercice 3 :</a:t>
            </a:r>
          </a:p>
          <a:p>
            <a:pPr>
              <a:spcAft>
                <a:spcPts val="1200"/>
              </a:spcAft>
            </a:pPr>
            <a:r>
              <a:rPr lang="fr-FR" sz="1400">
                <a:latin typeface="Helvetica 75 Bold" panose="02000803050000020004" pitchFamily="2" charset="0"/>
              </a:rPr>
              <a:t>Ce focus est-il conforme ?</a:t>
            </a:r>
          </a:p>
        </p:txBody>
      </p:sp>
      <p:pic>
        <p:nvPicPr>
          <p:cNvPr id="23" name="Image 22" descr="Une image contenant jouet, poupée&#10;&#10;Description générée automatiquement">
            <a:extLst>
              <a:ext uri="{FF2B5EF4-FFF2-40B4-BE49-F238E27FC236}">
                <a16:creationId xmlns:a16="http://schemas.microsoft.com/office/drawing/2014/main" id="{59BE94FF-1EC5-4823-A6FE-03733CEA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022" y="4370247"/>
            <a:ext cx="2237657" cy="2512087"/>
          </a:xfrm>
          <a:prstGeom prst="rect">
            <a:avLst/>
          </a:prstGeom>
        </p:spPr>
      </p:pic>
      <p:sp>
        <p:nvSpPr>
          <p:cNvPr id="17" name="Rectangle 16">
            <a:extLst>
              <a:ext uri="{FF2B5EF4-FFF2-40B4-BE49-F238E27FC236}">
                <a16:creationId xmlns:a16="http://schemas.microsoft.com/office/drawing/2014/main" id="{BAC7075D-C7B8-41A2-BD12-5D82AECEEF5F}"/>
              </a:ext>
            </a:extLst>
          </p:cNvPr>
          <p:cNvSpPr/>
          <p:nvPr/>
        </p:nvSpPr>
        <p:spPr>
          <a:xfrm>
            <a:off x="2866324" y="3892948"/>
            <a:ext cx="4979698" cy="2512086"/>
          </a:xfrm>
          <a:prstGeom prst="rect">
            <a:avLst/>
          </a:prstGeom>
          <a:noFill/>
          <a:ln>
            <a:solidFill>
              <a:srgbClr val="F16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890E4B1B-BC58-4710-B682-2FE294902A30}"/>
              </a:ext>
            </a:extLst>
          </p:cNvPr>
          <p:cNvSpPr txBox="1"/>
          <p:nvPr/>
        </p:nvSpPr>
        <p:spPr>
          <a:xfrm>
            <a:off x="5897130" y="2219551"/>
            <a:ext cx="1219200" cy="369332"/>
          </a:xfrm>
          <a:prstGeom prst="rect">
            <a:avLst/>
          </a:prstGeom>
          <a:noFill/>
        </p:spPr>
        <p:txBody>
          <a:bodyPr wrap="square" rtlCol="0">
            <a:spAutoFit/>
          </a:bodyPr>
          <a:lstStyle/>
          <a:p>
            <a:r>
              <a:rPr lang="fr-FR">
                <a:solidFill>
                  <a:schemeClr val="bg1"/>
                </a:solidFill>
              </a:rPr>
              <a:t>4px</a:t>
            </a:r>
          </a:p>
        </p:txBody>
      </p:sp>
      <p:pic>
        <p:nvPicPr>
          <p:cNvPr id="5" name="Image 4">
            <a:extLst>
              <a:ext uri="{FF2B5EF4-FFF2-40B4-BE49-F238E27FC236}">
                <a16:creationId xmlns:a16="http://schemas.microsoft.com/office/drawing/2014/main" id="{6D03720C-D8B0-4FDA-924D-1776AB74AB26}"/>
              </a:ext>
            </a:extLst>
          </p:cNvPr>
          <p:cNvPicPr>
            <a:picLocks noChangeAspect="1"/>
          </p:cNvPicPr>
          <p:nvPr/>
        </p:nvPicPr>
        <p:blipFill>
          <a:blip r:embed="rId6"/>
          <a:stretch>
            <a:fillRect/>
          </a:stretch>
        </p:blipFill>
        <p:spPr>
          <a:xfrm>
            <a:off x="3082354" y="4737587"/>
            <a:ext cx="4546613" cy="1530693"/>
          </a:xfrm>
          <a:prstGeom prst="rect">
            <a:avLst/>
          </a:prstGeom>
        </p:spPr>
      </p:pic>
    </p:spTree>
    <p:extLst>
      <p:ext uri="{BB962C8B-B14F-4D97-AF65-F5344CB8AC3E}">
        <p14:creationId xmlns:p14="http://schemas.microsoft.com/office/powerpoint/2010/main" val="402074896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8394B18-D0C9-4102-BC33-513E1069DCF9}"/>
              </a:ext>
            </a:extLst>
          </p:cNvPr>
          <p:cNvSpPr>
            <a:spLocks noGrp="1"/>
          </p:cNvSpPr>
          <p:nvPr>
            <p:ph idx="1"/>
          </p:nvPr>
        </p:nvSpPr>
        <p:spPr/>
        <p:txBody>
          <a:bodyPr/>
          <a:lstStyle/>
          <a:p>
            <a:r>
              <a:rPr kumimoji="0" lang="en-GB" sz="4000" b="0" i="0" u="none" strike="noStrike" kern="1200" cap="none" spc="-27" normalizeH="0" baseline="0" noProof="0">
                <a:ln>
                  <a:noFill/>
                </a:ln>
                <a:solidFill>
                  <a:schemeClr val="tx1"/>
                </a:solidFill>
                <a:effectLst/>
                <a:uLnTx/>
                <a:uFillTx/>
                <a:latin typeface="Helvetica 75 Bold" panose="020B0804020202020204" pitchFamily="34" charset="0"/>
                <a:ea typeface="+mn-ea"/>
                <a:cs typeface="+mn-cs"/>
              </a:rPr>
              <a:t>Vincent Aniort &amp; Damien Gomez</a:t>
            </a:r>
          </a:p>
        </p:txBody>
      </p:sp>
      <p:sp>
        <p:nvSpPr>
          <p:cNvPr id="3" name="Titre 2">
            <a:extLst>
              <a:ext uri="{FF2B5EF4-FFF2-40B4-BE49-F238E27FC236}">
                <a16:creationId xmlns:a16="http://schemas.microsoft.com/office/drawing/2014/main" id="{63763EB2-F282-4146-8921-BE7F60AA91C2}"/>
              </a:ext>
            </a:extLst>
          </p:cNvPr>
          <p:cNvSpPr>
            <a:spLocks noGrp="1"/>
          </p:cNvSpPr>
          <p:nvPr>
            <p:ph type="title"/>
          </p:nvPr>
        </p:nvSpPr>
        <p:spPr/>
        <p:txBody>
          <a:bodyPr/>
          <a:lstStyle/>
          <a:p>
            <a:r>
              <a:rPr lang="fr-FR"/>
              <a:t>Qui sommes-nous ?</a:t>
            </a:r>
          </a:p>
        </p:txBody>
      </p:sp>
    </p:spTree>
    <p:extLst>
      <p:ext uri="{BB962C8B-B14F-4D97-AF65-F5344CB8AC3E}">
        <p14:creationId xmlns:p14="http://schemas.microsoft.com/office/powerpoint/2010/main" val="370402732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a:solidFill>
                  <a:schemeClr val="bg2"/>
                </a:solidFill>
                <a:latin typeface="Helvetica 75 Bold"/>
                <a:ea typeface="ＭＳ Ｐゴシック"/>
              </a:rPr>
              <a:t>Focus non </a:t>
            </a:r>
            <a:r>
              <a:rPr lang="en-GB" sz="2650" err="1">
                <a:solidFill>
                  <a:schemeClr val="bg2"/>
                </a:solidFill>
                <a:latin typeface="Helvetica 75 Bold"/>
                <a:ea typeface="ＭＳ Ｐゴシック"/>
              </a:rPr>
              <a:t>masqué</a:t>
            </a:r>
            <a:r>
              <a:rPr lang="en-GB" sz="2650">
                <a:solidFill>
                  <a:schemeClr val="bg2"/>
                </a:solidFill>
                <a:latin typeface="Helvetica 75 Bold"/>
                <a:ea typeface="ＭＳ Ｐゴシック"/>
              </a:rPr>
              <a:t> (Minimum)</a:t>
            </a:r>
            <a:br>
              <a:rPr lang="en-GB" sz="2650"/>
            </a:br>
            <a:r>
              <a:rPr lang="en-GB" sz="1800">
                <a:solidFill>
                  <a:schemeClr val="tx1"/>
                </a:solidFill>
                <a:latin typeface="Helvetica 75 Bold"/>
                <a:ea typeface="ＭＳ Ｐゴシック"/>
              </a:rPr>
              <a:t>WCAG – 2.4.12 (Level 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52963" y="1588823"/>
            <a:ext cx="5420785" cy="1148951"/>
          </a:xfrm>
        </p:spPr>
        <p:txBody>
          <a:bodyPr/>
          <a:lstStyle/>
          <a:p>
            <a:r>
              <a:rPr lang="en-GB" sz="1850">
                <a:solidFill>
                  <a:schemeClr val="bg2"/>
                </a:solidFill>
                <a:latin typeface="Helvetica 75 Bold"/>
                <a:ea typeface="ＭＳ Ｐゴシック"/>
              </a:rPr>
              <a:t>Objectif :</a:t>
            </a:r>
          </a:p>
          <a:p>
            <a:pPr lvl="1"/>
            <a:r>
              <a:rPr kumimoji="0" lang="fr-FR" altLang="fr-FR" sz="1400" b="0" i="0" u="none" strike="noStrike" cap="none" normalizeH="0" baseline="0">
                <a:ln>
                  <a:noFill/>
                </a:ln>
                <a:solidFill>
                  <a:schemeClr val="tx1"/>
                </a:solidFill>
                <a:effectLst/>
                <a:latin typeface="Helvetica 75 Bold" panose="02000803050000020004" pitchFamily="2" charset="0"/>
              </a:rPr>
              <a:t>Pour les personnes voyantes à mobilité réduite qui utilisent un appareil semblable à un clavier (par exemple, un interrupteur, une entrée vocale), il est très important de connaître le point de focalisation actuel. Lorsque vous progressez dans une page, un autre contenu peut masquer l'élément ciblé. </a:t>
            </a:r>
          </a:p>
          <a:p>
            <a:pPr lvl="1"/>
            <a:endParaRPr lang="en-GB" sz="1400">
              <a:solidFill>
                <a:schemeClr val="bg1"/>
              </a:solidFill>
            </a:endParaRPr>
          </a:p>
        </p:txBody>
      </p:sp>
      <p:sp>
        <p:nvSpPr>
          <p:cNvPr id="14" name="Content Placeholder 13"/>
          <p:cNvSpPr>
            <a:spLocks noGrp="1"/>
          </p:cNvSpPr>
          <p:nvPr>
            <p:ph idx="10"/>
          </p:nvPr>
        </p:nvSpPr>
        <p:spPr>
          <a:xfrm>
            <a:off x="6226811" y="3174998"/>
            <a:ext cx="5420785" cy="2782457"/>
          </a:xfrm>
        </p:spPr>
        <p:txBody>
          <a:bodyPr/>
          <a:lstStyle/>
          <a:p>
            <a:r>
              <a:rPr lang="en-GB" sz="1850">
                <a:solidFill>
                  <a:schemeClr val="bg2"/>
                </a:solidFill>
                <a:latin typeface="Helvetica 75 Bold"/>
                <a:ea typeface="ＭＳ Ｐゴシック"/>
              </a:rPr>
              <a:t>À noter :</a:t>
            </a:r>
          </a:p>
          <a:p>
            <a:pPr marL="177165" lvl="2" indent="-177165"/>
            <a:r>
              <a:rPr kumimoji="0" lang="fr-FR" altLang="fr-FR" sz="1200" b="0" i="0" u="none" strike="noStrike" cap="none" normalizeH="0" baseline="0">
                <a:ln>
                  <a:noFill/>
                </a:ln>
                <a:solidFill>
                  <a:schemeClr val="tx1"/>
                </a:solidFill>
                <a:effectLst/>
                <a:latin typeface="Helvetica 75 Bold" panose="02000803050000020004" pitchFamily="2" charset="0"/>
              </a:rPr>
              <a:t>Les types de contenu typiques qui peuvent chevaucher des éléments ciblés sont les pieds de page collants, les en-têtes collants ou les dialogues non modaux. Lorsqu'un utilisateur parcourt la page, ces couches de contenu peuvent masquer l'élément ciblé, y compris l'indicateur de focus. </a:t>
            </a:r>
          </a:p>
          <a:p>
            <a:pPr marL="177165" lvl="2" indent="-177165"/>
            <a:r>
              <a:rPr kumimoji="0" lang="fr-FR" altLang="fr-FR" sz="1200" b="0" i="0" u="none" strike="noStrike" cap="none" normalizeH="0" baseline="0">
                <a:ln>
                  <a:noFill/>
                </a:ln>
                <a:solidFill>
                  <a:schemeClr val="tx1"/>
                </a:solidFill>
                <a:effectLst/>
                <a:latin typeface="Helvetica 75 Bold" panose="02000803050000020004" pitchFamily="2" charset="0"/>
              </a:rPr>
              <a:t>Si l'interface est configurable de manière à ce que l'utilisateur puisse déplacer les barres d'outils et les boîtes de dialogue non modales, seules les positions initiales du contenu déplaçable par l'utilisateur seraient prises en compte dans ce critère.</a:t>
            </a:r>
            <a:r>
              <a:rPr kumimoji="0" lang="fr-FR" altLang="fr-FR" sz="1050" b="0" i="0" u="none" strike="noStrike" cap="none" normalizeH="0" baseline="0">
                <a:ln>
                  <a:noFill/>
                </a:ln>
                <a:solidFill>
                  <a:schemeClr val="tx1"/>
                </a:solidFill>
                <a:effectLst/>
                <a:latin typeface="Helvetica 75 Bold" panose="02000803050000020004" pitchFamily="2" charset="0"/>
              </a:rPr>
              <a:t> </a:t>
            </a:r>
            <a:r>
              <a:rPr lang="fr-FR" sz="1200">
                <a:solidFill>
                  <a:schemeClr val="bg1"/>
                </a:solidFill>
                <a:latin typeface="Helvetica 75 Bold"/>
                <a:ea typeface="ＭＳ Ｐゴシック"/>
              </a:rPr>
              <a:t>s types de contenu typiques qui</a:t>
            </a:r>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35454" y="3203653"/>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err="1">
                <a:ln>
                  <a:noFill/>
                </a:ln>
                <a:solidFill>
                  <a:srgbClr val="FF7900"/>
                </a:solidFill>
                <a:effectLst/>
                <a:uLnTx/>
                <a:uFillTx/>
                <a:latin typeface="Helvetica 75 Bold"/>
                <a:ea typeface="ＭＳ Ｐゴシック"/>
                <a:cs typeface="+mn-cs"/>
              </a:rPr>
              <a:t>Critère</a:t>
            </a: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 de succès :</a:t>
            </a:r>
            <a:endParaRPr kumimoji="0" lang="en-GB" sz="1850" b="0" i="0" u="none" strike="noStrike" kern="1200" cap="none" spc="0" normalizeH="0" baseline="0" noProof="0">
              <a:ln>
                <a:noFill/>
              </a:ln>
              <a:solidFill>
                <a:srgbClr val="FF7900"/>
              </a:solidFill>
              <a:effectLst/>
              <a:uLnTx/>
              <a:uFillTx/>
              <a:latin typeface="Helvetica 75 Bold" panose="020B0804020202020204" pitchFamily="34" charset="0"/>
              <a:ea typeface="ＭＳ Ｐゴシック"/>
              <a:cs typeface="+mn-cs"/>
            </a:endParaRPr>
          </a:p>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Lorsqu'un composant d'interface utilisateur reçoit le focus du clavier, le composant n'est pas entièrement masqué en raison du contenu créé par l'auteur.</a:t>
            </a:r>
            <a:endParaRPr kumimoji="0" lang="en-GB" sz="3200" b="0" i="0" u="none" strike="noStrike" kern="1200" cap="none" spc="0" normalizeH="0" baseline="0" noProof="0">
              <a:ln>
                <a:noFill/>
              </a:ln>
              <a:solidFill>
                <a:schemeClr val="tx1"/>
              </a:solidFill>
              <a:effectLst/>
              <a:uLnTx/>
              <a:uFillTx/>
              <a:latin typeface="Helvetica 75 Bold" panose="020B0804020202020204" pitchFamily="34" charset="0"/>
              <a:ea typeface="ＭＳ Ｐゴシック" pitchFamily="34" charset="-128"/>
              <a:cs typeface="+mn-cs"/>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26811" y="1588823"/>
            <a:ext cx="5420785" cy="151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Exceptions :</a:t>
            </a:r>
          </a:p>
        </p:txBody>
      </p:sp>
      <p:cxnSp>
        <p:nvCxnSpPr>
          <p:cNvPr id="13" name="Connecteur droit 12">
            <a:extLst>
              <a:ext uri="{FF2B5EF4-FFF2-40B4-BE49-F238E27FC236}">
                <a16:creationId xmlns:a16="http://schemas.microsoft.com/office/drawing/2014/main" id="{9EC5CDB5-571B-4D8D-99EF-16872E879432}"/>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Lst>
          </p:cNvPr>
          <p:cNvCxnSpPr/>
          <p:nvPr/>
        </p:nvCxnSpPr>
        <p:spPr>
          <a:xfrm flipH="1">
            <a:off x="5982789" y="306575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Lst>
          </p:cNvPr>
          <p:cNvSpPr/>
          <p:nvPr/>
        </p:nvSpPr>
        <p:spPr>
          <a:xfrm>
            <a:off x="339634" y="1524000"/>
            <a:ext cx="5634077" cy="154175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Helvetica 75"/>
              <a:ea typeface="+mn-ea"/>
              <a:cs typeface="+mn-cs"/>
            </a:endParaRPr>
          </a:p>
        </p:txBody>
      </p:sp>
      <p:pic>
        <p:nvPicPr>
          <p:cNvPr id="18" name="Image 17" descr="Une image contenant jouet, poupée&#10;&#10;Description générée automatiquement">
            <a:extLst>
              <a:ext uri="{FF2B5EF4-FFF2-40B4-BE49-F238E27FC236}">
                <a16:creationId xmlns:a16="http://schemas.microsoft.com/office/drawing/2014/main" id="{17A0D426-DC0D-49F2-B4F9-FD2626007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713" y="226655"/>
            <a:ext cx="4204654" cy="2803102"/>
          </a:xfrm>
          <a:prstGeom prst="rect">
            <a:avLst/>
          </a:prstGeom>
        </p:spPr>
      </p:pic>
    </p:spTree>
    <p:extLst>
      <p:ext uri="{BB962C8B-B14F-4D97-AF65-F5344CB8AC3E}">
        <p14:creationId xmlns:p14="http://schemas.microsoft.com/office/powerpoint/2010/main" val="302161848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a:solidFill>
                  <a:schemeClr val="bg2"/>
                </a:solidFill>
                <a:latin typeface="Helvetica 75 Bold"/>
                <a:ea typeface="ＭＳ Ｐゴシック"/>
              </a:rPr>
              <a:t>Focus non </a:t>
            </a:r>
            <a:r>
              <a:rPr lang="en-GB" sz="2650" err="1">
                <a:solidFill>
                  <a:schemeClr val="bg2"/>
                </a:solidFill>
                <a:latin typeface="Helvetica 75 Bold"/>
                <a:ea typeface="ＭＳ Ｐゴシック"/>
              </a:rPr>
              <a:t>masqué</a:t>
            </a:r>
            <a:r>
              <a:rPr lang="en-GB" sz="2650">
                <a:solidFill>
                  <a:schemeClr val="bg2"/>
                </a:solidFill>
                <a:latin typeface="Helvetica 75 Bold"/>
                <a:ea typeface="ＭＳ Ｐゴシック"/>
              </a:rPr>
              <a:t> (</a:t>
            </a:r>
            <a:r>
              <a:rPr lang="en-GB" sz="2650" err="1">
                <a:solidFill>
                  <a:schemeClr val="bg2"/>
                </a:solidFill>
                <a:latin typeface="Helvetica 75 Bold"/>
                <a:ea typeface="ＭＳ Ｐゴシック"/>
              </a:rPr>
              <a:t>Augmenté</a:t>
            </a:r>
            <a:r>
              <a:rPr lang="en-GB" sz="2650">
                <a:solidFill>
                  <a:schemeClr val="bg2"/>
                </a:solidFill>
                <a:latin typeface="Helvetica 75 Bold"/>
                <a:ea typeface="ＭＳ Ｐゴシック"/>
              </a:rPr>
              <a:t>)</a:t>
            </a:r>
            <a:br>
              <a:rPr lang="en-GB" sz="2650"/>
            </a:br>
            <a:r>
              <a:rPr lang="en-GB" sz="1800">
                <a:solidFill>
                  <a:schemeClr val="tx1"/>
                </a:solidFill>
                <a:latin typeface="Helvetica 75 Bold"/>
                <a:ea typeface="ＭＳ Ｐゴシック"/>
              </a:rPr>
              <a:t>WCAG – 2.4.13 (Level AAA)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52963" y="1600855"/>
            <a:ext cx="5420785" cy="1148951"/>
          </a:xfrm>
        </p:spPr>
        <p:txBody>
          <a:bodyPr/>
          <a:lstStyle/>
          <a:p>
            <a:r>
              <a:rPr lang="en-GB" sz="2000">
                <a:solidFill>
                  <a:schemeClr val="bg2"/>
                </a:solidFill>
                <a:latin typeface="Helvetica 75 Bold"/>
                <a:ea typeface="ＭＳ Ｐゴシック"/>
              </a:rPr>
              <a:t>Objectif :</a:t>
            </a:r>
          </a:p>
          <a:p>
            <a:pPr lvl="1"/>
            <a:r>
              <a:rPr lang="fr-FR" sz="1400">
                <a:latin typeface="Helvetica 75 Bold"/>
                <a:ea typeface="ＭＳ Ｐゴシック"/>
              </a:rPr>
              <a:t>L'objectif de ce critère de succès est de s'assurer qu'un composant avec le focus clavier est visible. Ce critère est étroitement lié à « Focus non masqué (Minimum) » mais nécessite que l'ensemble du composant soit visible.</a:t>
            </a:r>
            <a:endParaRPr lang="en-GB" sz="1400">
              <a:latin typeface="Helvetica 75 Bold"/>
              <a:ea typeface="ＭＳ Ｐゴシック"/>
            </a:endParaRPr>
          </a:p>
        </p:txBody>
      </p:sp>
      <p:sp>
        <p:nvSpPr>
          <p:cNvPr id="14" name="Content Placeholder 13"/>
          <p:cNvSpPr>
            <a:spLocks noGrp="1"/>
          </p:cNvSpPr>
          <p:nvPr>
            <p:ph idx="10"/>
          </p:nvPr>
        </p:nvSpPr>
        <p:spPr>
          <a:xfrm>
            <a:off x="6226811" y="3174998"/>
            <a:ext cx="5420785" cy="1642851"/>
          </a:xfrm>
        </p:spPr>
        <p:txBody>
          <a:bodyPr/>
          <a:lstStyle/>
          <a:p>
            <a:r>
              <a:rPr lang="en-GB" sz="1850">
                <a:solidFill>
                  <a:schemeClr val="bg2"/>
                </a:solidFill>
                <a:latin typeface="Helvetica 75 Bold"/>
                <a:ea typeface="ＭＳ Ｐゴシック"/>
              </a:rPr>
              <a:t>À noter :</a:t>
            </a:r>
          </a:p>
          <a:p>
            <a:pPr marL="177165" lvl="2" indent="-177165"/>
            <a:endParaRPr lang="en-GB" sz="1400">
              <a:latin typeface="Helvetica 75 Bold"/>
              <a:ea typeface="ＭＳ Ｐゴシック"/>
            </a:endParaRP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46279" y="3203653"/>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err="1">
                <a:ln>
                  <a:noFill/>
                </a:ln>
                <a:solidFill>
                  <a:srgbClr val="FF7900"/>
                </a:solidFill>
                <a:effectLst/>
                <a:uLnTx/>
                <a:uFillTx/>
                <a:latin typeface="Helvetica 75 Bold"/>
                <a:ea typeface="ＭＳ Ｐゴシック"/>
                <a:cs typeface="+mn-cs"/>
              </a:rPr>
              <a:t>Critère</a:t>
            </a: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 de succès :</a:t>
            </a:r>
            <a:endParaRPr kumimoji="0" lang="en-GB" sz="1850" b="0" i="0" u="none" strike="noStrike" kern="1200" cap="none" spc="0" normalizeH="0" baseline="0" noProof="0">
              <a:ln>
                <a:noFill/>
              </a:ln>
              <a:solidFill>
                <a:srgbClr val="FF7900"/>
              </a:solidFill>
              <a:effectLst/>
              <a:uLnTx/>
              <a:uFillTx/>
              <a:latin typeface="Helvetica 75 Bold" panose="020B0804020202020204" pitchFamily="34" charset="0"/>
              <a:ea typeface="ＭＳ Ｐゴシック"/>
              <a:cs typeface="+mn-cs"/>
            </a:endParaRPr>
          </a:p>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lang="fr-FR" sz="1400">
                <a:solidFill>
                  <a:schemeClr val="tx1"/>
                </a:solidFill>
                <a:latin typeface="Helvetica 75 Bold"/>
                <a:ea typeface="ＭＳ Ｐゴシック"/>
              </a:rPr>
              <a:t>Lorsqu'un</a:t>
            </a: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 composant d'interface utilisateur reçoit le focus du clavier, aucune partie de l'indicateur de focus n'est masquée par le contenu créé par l'auteur.</a:t>
            </a:r>
            <a:endParaRPr kumimoji="0" lang="en-GB" sz="3200" b="0" i="0" u="none" strike="noStrike" kern="1200" cap="none" spc="0" normalizeH="0" baseline="0" noProof="0">
              <a:ln>
                <a:noFill/>
              </a:ln>
              <a:solidFill>
                <a:schemeClr val="tx1"/>
              </a:solidFill>
              <a:effectLst/>
              <a:uLnTx/>
              <a:uFillTx/>
              <a:latin typeface="Helvetica 75 Bold" panose="020B0804020202020204" pitchFamily="34" charset="0"/>
              <a:ea typeface="ＭＳ Ｐゴシック" pitchFamily="34" charset="-128"/>
              <a:cs typeface="+mn-cs"/>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26811" y="1588823"/>
            <a:ext cx="5420785" cy="151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Exceptions :</a:t>
            </a:r>
          </a:p>
        </p:txBody>
      </p:sp>
      <p:cxnSp>
        <p:nvCxnSpPr>
          <p:cNvPr id="13" name="Connecteur droit 12">
            <a:extLst>
              <a:ext uri="{FF2B5EF4-FFF2-40B4-BE49-F238E27FC236}">
                <a16:creationId xmlns:a16="http://schemas.microsoft.com/office/drawing/2014/main" id="{9EC5CDB5-571B-4D8D-99EF-16872E879432}"/>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Lst>
          </p:cNvPr>
          <p:cNvCxnSpPr/>
          <p:nvPr/>
        </p:nvCxnSpPr>
        <p:spPr>
          <a:xfrm flipH="1">
            <a:off x="5982789" y="306575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Lst>
          </p:cNvPr>
          <p:cNvSpPr/>
          <p:nvPr/>
        </p:nvSpPr>
        <p:spPr>
          <a:xfrm>
            <a:off x="339634" y="1524000"/>
            <a:ext cx="5634077" cy="154175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Helvetica 75"/>
              <a:ea typeface="+mn-ea"/>
              <a:cs typeface="+mn-cs"/>
            </a:endParaRPr>
          </a:p>
        </p:txBody>
      </p:sp>
    </p:spTree>
    <p:extLst>
      <p:ext uri="{BB962C8B-B14F-4D97-AF65-F5344CB8AC3E}">
        <p14:creationId xmlns:p14="http://schemas.microsoft.com/office/powerpoint/2010/main" val="197342632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2963" y="462491"/>
            <a:ext cx="11294538" cy="831852"/>
          </a:xfrm>
        </p:spPr>
        <p:txBody>
          <a:bodyPr/>
          <a:lstStyle/>
          <a:p>
            <a:pPr>
              <a:spcAft>
                <a:spcPts val="1067"/>
              </a:spcAft>
            </a:pPr>
            <a:r>
              <a:rPr lang="en-GB" sz="2650">
                <a:solidFill>
                  <a:schemeClr val="bg2"/>
                </a:solidFill>
                <a:latin typeface="Helvetica 75 Bold"/>
                <a:ea typeface="ＭＳ Ｐゴシック"/>
              </a:rPr>
              <a:t>Focus non </a:t>
            </a:r>
            <a:r>
              <a:rPr lang="en-GB" sz="2650" err="1">
                <a:solidFill>
                  <a:schemeClr val="bg2"/>
                </a:solidFill>
                <a:latin typeface="Helvetica 75 Bold"/>
                <a:ea typeface="ＭＳ Ｐゴシック"/>
              </a:rPr>
              <a:t>masqué</a:t>
            </a:r>
            <a:r>
              <a:rPr lang="en-GB" sz="2650">
                <a:solidFill>
                  <a:schemeClr val="bg2"/>
                </a:solidFill>
                <a:latin typeface="Helvetica 75 Bold"/>
                <a:ea typeface="ＭＳ Ｐゴシック"/>
              </a:rPr>
              <a:t> et (</a:t>
            </a:r>
            <a:r>
              <a:rPr lang="en-GB" sz="2650" err="1">
                <a:solidFill>
                  <a:schemeClr val="bg2"/>
                </a:solidFill>
                <a:latin typeface="Helvetica 75 Bold"/>
                <a:ea typeface="ＭＳ Ｐゴシック"/>
              </a:rPr>
              <a:t>Augmenté</a:t>
            </a:r>
            <a:r>
              <a:rPr lang="en-GB" sz="2650">
                <a:solidFill>
                  <a:schemeClr val="bg2"/>
                </a:solidFill>
                <a:latin typeface="Helvetica 75 Bold"/>
                <a:ea typeface="ＭＳ Ｐゴシック"/>
              </a:rPr>
              <a:t>)</a:t>
            </a:r>
            <a:br>
              <a:rPr lang="en-GB" sz="2650"/>
            </a:br>
            <a:r>
              <a:rPr lang="en-GB" sz="1800">
                <a:solidFill>
                  <a:schemeClr val="tx1"/>
                </a:solidFill>
                <a:latin typeface="Helvetica 75 Bold"/>
                <a:ea typeface="ＭＳ Ｐゴシック"/>
              </a:rPr>
              <a:t>WCAG – 2.4.13 (Level AAA)</a:t>
            </a:r>
            <a:br>
              <a:rPr lang="en-GB" sz="1800">
                <a:solidFill>
                  <a:schemeClr val="tx1"/>
                </a:solidFill>
                <a:latin typeface="Helvetica 75 Bold"/>
                <a:ea typeface="ＭＳ Ｐゴシック"/>
              </a:rPr>
            </a:br>
            <a:r>
              <a:rPr lang="en-GB" sz="1800">
                <a:solidFill>
                  <a:schemeClr val="tx1"/>
                </a:solidFill>
                <a:latin typeface="Helvetica 75 Bold"/>
                <a:ea typeface="ＭＳ Ｐゴシック"/>
              </a:rPr>
              <a:t>WCAG – 2.4.12 (Level AA)</a:t>
            </a:r>
          </a:p>
        </p:txBody>
      </p:sp>
      <p:pic>
        <p:nvPicPr>
          <p:cNvPr id="17" name="Image 16">
            <a:extLst>
              <a:ext uri="{FF2B5EF4-FFF2-40B4-BE49-F238E27FC236}">
                <a16:creationId xmlns:a16="http://schemas.microsoft.com/office/drawing/2014/main" id="{6803C034-9DF5-41FE-B665-C16DCFABD464}"/>
              </a:ext>
            </a:extLst>
          </p:cNvPr>
          <p:cNvPicPr>
            <a:picLocks noChangeAspect="1"/>
          </p:cNvPicPr>
          <p:nvPr/>
        </p:nvPicPr>
        <p:blipFill>
          <a:blip r:embed="rId2"/>
          <a:stretch>
            <a:fillRect/>
          </a:stretch>
        </p:blipFill>
        <p:spPr>
          <a:xfrm>
            <a:off x="2137610" y="2113696"/>
            <a:ext cx="7916779" cy="2077156"/>
          </a:xfrm>
          <a:prstGeom prst="rect">
            <a:avLst/>
          </a:prstGeom>
        </p:spPr>
      </p:pic>
      <p:sp>
        <p:nvSpPr>
          <p:cNvPr id="3" name="Rectangle 2">
            <a:extLst>
              <a:ext uri="{FF2B5EF4-FFF2-40B4-BE49-F238E27FC236}">
                <a16:creationId xmlns:a16="http://schemas.microsoft.com/office/drawing/2014/main" id="{1EAF6BB1-AB23-400A-9E96-74D2CD0C346B}"/>
              </a:ext>
            </a:extLst>
          </p:cNvPr>
          <p:cNvSpPr/>
          <p:nvPr/>
        </p:nvSpPr>
        <p:spPr>
          <a:xfrm>
            <a:off x="2947737" y="2923674"/>
            <a:ext cx="1612231" cy="336884"/>
          </a:xfrm>
          <a:prstGeom prst="rect">
            <a:avLst/>
          </a:prstGeom>
          <a:noFill/>
          <a:ln w="3810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10164041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a:solidFill>
                  <a:schemeClr val="bg2"/>
                </a:solidFill>
                <a:latin typeface="Helvetica 75 Bold"/>
                <a:ea typeface="ＭＳ Ｐゴシック"/>
              </a:rPr>
              <a:t>Authentication accessible</a:t>
            </a:r>
            <a:br>
              <a:rPr lang="en-GB" sz="2650"/>
            </a:br>
            <a:r>
              <a:rPr lang="en-GB" sz="1800">
                <a:solidFill>
                  <a:schemeClr val="tx1"/>
                </a:solidFill>
                <a:latin typeface="Helvetica 75 Bold"/>
                <a:ea typeface="ＭＳ Ｐゴシック"/>
              </a:rPr>
              <a:t>WCAG – 3.3.7 (Level 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35454" y="1533405"/>
            <a:ext cx="5420785" cy="1148951"/>
          </a:xfrm>
        </p:spPr>
        <p:txBody>
          <a:bodyPr/>
          <a:lstStyle/>
          <a:p>
            <a:r>
              <a:rPr lang="en-GB" sz="1850">
                <a:solidFill>
                  <a:schemeClr val="bg2"/>
                </a:solidFill>
                <a:latin typeface="Helvetica 75 Bold"/>
                <a:ea typeface="ＭＳ Ｐゴシック"/>
              </a:rPr>
              <a:t>Objectif :</a:t>
            </a:r>
          </a:p>
          <a:p>
            <a:pPr lvl="1"/>
            <a:r>
              <a:rPr lang="fr-FR" sz="1200"/>
              <a:t>Pour chaque étape d’un processus d’authentification possédant un test qui repose sur une fonction cognitive, il existe au moins une autre méthode d’authentification qui ne repose pas sur une fonction cognitive</a:t>
            </a:r>
            <a:endParaRPr lang="en-GB" sz="1400">
              <a:solidFill>
                <a:schemeClr val="bg1"/>
              </a:solidFill>
            </a:endParaRPr>
          </a:p>
        </p:txBody>
      </p:sp>
      <p:sp>
        <p:nvSpPr>
          <p:cNvPr id="14" name="Content Placeholder 13"/>
          <p:cNvSpPr>
            <a:spLocks noGrp="1"/>
          </p:cNvSpPr>
          <p:nvPr>
            <p:ph idx="10"/>
          </p:nvPr>
        </p:nvSpPr>
        <p:spPr>
          <a:xfrm>
            <a:off x="6226811" y="3174998"/>
            <a:ext cx="5420785" cy="1642851"/>
          </a:xfrm>
        </p:spPr>
        <p:txBody>
          <a:bodyPr/>
          <a:lstStyle/>
          <a:p>
            <a:r>
              <a:rPr lang="en-GB" sz="1850">
                <a:solidFill>
                  <a:schemeClr val="bg2"/>
                </a:solidFill>
                <a:latin typeface="Helvetica 75 Bold"/>
                <a:ea typeface="ＭＳ Ｐゴシック"/>
              </a:rPr>
              <a:t>À noter :</a:t>
            </a:r>
          </a:p>
          <a:p>
            <a:pPr marL="177165" lvl="2" indent="-177165"/>
            <a:r>
              <a:rPr lang="fr-FR" sz="1400">
                <a:latin typeface="Helvetica 75 Bold"/>
                <a:ea typeface="ＭＳ Ｐゴシック"/>
              </a:rPr>
              <a:t>L</a:t>
            </a:r>
            <a:r>
              <a:rPr kumimoji="0" lang="fr-FR" sz="1400" b="0" i="0" u="none" strike="noStrike" kern="1200" cap="none" spc="0" normalizeH="0" baseline="0" noProof="0">
                <a:ln>
                  <a:noFill/>
                </a:ln>
                <a:effectLst/>
                <a:uLnTx/>
                <a:uFillTx/>
                <a:latin typeface="Helvetica 75 Bold"/>
                <a:ea typeface="ＭＳ Ｐゴシック"/>
                <a:cs typeface="+mn-cs"/>
              </a:rPr>
              <a:t>es objets à reconnaître et le contenu fourni par l'utilisateur peuvent être des images, des vidéos ou des sons. </a:t>
            </a:r>
          </a:p>
          <a:p>
            <a:pPr marL="177165" lvl="2" indent="-177165"/>
            <a:r>
              <a:rPr kumimoji="0" lang="fr-FR" sz="1400" b="0" i="0" u="none" strike="noStrike" kern="1200" cap="none" spc="0" normalizeH="0" baseline="0" noProof="0">
                <a:ln>
                  <a:noFill/>
                </a:ln>
                <a:effectLst/>
                <a:uLnTx/>
                <a:uFillTx/>
                <a:latin typeface="Helvetica 75 Bold"/>
                <a:ea typeface="ＭＳ Ｐゴシック"/>
                <a:cs typeface="+mn-cs"/>
              </a:rPr>
              <a:t>Voici des exemples de mécanismes qui satisfont à ce critère :         </a:t>
            </a:r>
          </a:p>
          <a:p>
            <a:pPr marL="649807" lvl="4" indent="-285750">
              <a:buFont typeface="Arial" panose="020B0604020202020204" pitchFamily="34" charset="0"/>
              <a:buChar char="•"/>
            </a:pPr>
            <a:r>
              <a:rPr kumimoji="0" lang="fr-FR" sz="1400" b="0" i="0" u="none" strike="noStrike" kern="1200" cap="none" spc="0" normalizeH="0" baseline="0" noProof="0">
                <a:ln>
                  <a:noFill/>
                </a:ln>
                <a:effectLst/>
                <a:uLnTx/>
                <a:uFillTx/>
                <a:latin typeface="Helvetica 75 Bold"/>
                <a:ea typeface="ＭＳ Ｐゴシック"/>
                <a:cs typeface="+mn-cs"/>
              </a:rPr>
              <a:t>prise en charge de la saisie de mot de passe par les gestionnaires de mots de passe pour réduire les besoins en mémoire, </a:t>
            </a:r>
          </a:p>
          <a:p>
            <a:pPr marL="649807" lvl="4" indent="-285750">
              <a:buFont typeface="Arial" panose="020B0604020202020204" pitchFamily="34" charset="0"/>
              <a:buChar char="•"/>
            </a:pPr>
            <a:r>
              <a:rPr kumimoji="0" lang="fr-FR" sz="1400" b="0" i="0" u="none" strike="noStrike" kern="1200" cap="none" spc="0" normalizeH="0" baseline="0" noProof="0">
                <a:ln>
                  <a:noFill/>
                </a:ln>
                <a:effectLst/>
                <a:uLnTx/>
                <a:uFillTx/>
                <a:latin typeface="Helvetica 75 Bold"/>
                <a:ea typeface="ＭＳ Ｐゴシック"/>
                <a:cs typeface="+mn-cs"/>
              </a:rPr>
              <a:t>copier et coller pour réduire l </a:t>
            </a:r>
            <a:r>
              <a:rPr kumimoji="0" lang="fr-FR" sz="1400" b="0" i="0" u="none" strike="noStrike" kern="1200" cap="none" spc="0" normalizeH="0" baseline="0" noProof="0" err="1">
                <a:ln>
                  <a:noFill/>
                </a:ln>
                <a:effectLst/>
                <a:uLnTx/>
                <a:uFillTx/>
                <a:latin typeface="Helvetica 75 Bold"/>
                <a:ea typeface="ＭＳ Ｐゴシック"/>
                <a:cs typeface="+mn-cs"/>
              </a:rPr>
              <a:t>aceharge</a:t>
            </a:r>
            <a:r>
              <a:rPr kumimoji="0" lang="fr-FR" sz="1400" b="0" i="0" u="none" strike="noStrike" kern="1200" cap="none" spc="0" normalizeH="0" baseline="0" noProof="0">
                <a:ln>
                  <a:noFill/>
                </a:ln>
                <a:effectLst/>
                <a:uLnTx/>
                <a:uFillTx/>
                <a:latin typeface="Helvetica 75 Bold"/>
                <a:ea typeface="ＭＳ Ｐゴシック"/>
                <a:cs typeface="+mn-cs"/>
              </a:rPr>
              <a:t> </a:t>
            </a:r>
            <a:r>
              <a:rPr kumimoji="0" lang="fr-FR" sz="1400" b="0" i="0" u="none" strike="noStrike" kern="1200" cap="none" spc="0" normalizeH="0" baseline="0" noProof="0" err="1">
                <a:ln>
                  <a:noFill/>
                </a:ln>
                <a:effectLst/>
                <a:uLnTx/>
                <a:uFillTx/>
                <a:latin typeface="Helvetica 75 Bold"/>
                <a:ea typeface="ＭＳ Ｐゴシック"/>
                <a:cs typeface="+mn-cs"/>
              </a:rPr>
              <a:t>cog</a:t>
            </a:r>
            <a:r>
              <a:rPr kumimoji="0" lang="fr-FR" sz="1400" b="0" i="0" u="none" strike="noStrike" kern="1200" cap="none" spc="0" normalizeH="0" baseline="0" noProof="0">
                <a:ln>
                  <a:noFill/>
                </a:ln>
                <a:effectLst/>
                <a:uLnTx/>
                <a:uFillTx/>
                <a:latin typeface="Helvetica 75 Bold"/>
                <a:ea typeface="ＭＳ Ｐゴシック"/>
                <a:cs typeface="+mn-cs"/>
              </a:rPr>
              <a:t>(</a:t>
            </a:r>
            <a:r>
              <a:rPr kumimoji="0" lang="fr-FR" sz="1400" b="0" i="0" u="none" strike="noStrike" kern="1200" cap="none" spc="0" normalizeH="0" baseline="0" noProof="0" err="1">
                <a:ln>
                  <a:noFill/>
                </a:ln>
                <a:effectLst/>
                <a:uLnTx/>
                <a:uFillTx/>
                <a:latin typeface="Helvetica 75 Bold"/>
                <a:ea typeface="ＭＳ Ｐゴシック"/>
                <a:cs typeface="+mn-cs"/>
              </a:rPr>
              <a:t>nitive</a:t>
            </a:r>
            <a:r>
              <a:rPr kumimoji="0" lang="fr-FR" sz="1400" b="0" i="0" u="none" strike="noStrike" kern="1200" cap="none" spc="0" normalizeH="0" baseline="0" noProof="0">
                <a:ln>
                  <a:noFill/>
                </a:ln>
                <a:effectLst/>
                <a:uLnTx/>
                <a:uFillTx/>
                <a:latin typeface="Helvetica 75 Bold"/>
                <a:ea typeface="ＭＳ Ｐゴシック"/>
                <a:cs typeface="+mn-cs"/>
              </a:rPr>
              <a:t> de la ressaisie.</a:t>
            </a:r>
            <a:endParaRPr lang="en-GB" sz="1400">
              <a:latin typeface="Helvetica 75 Bold"/>
              <a:ea typeface="ＭＳ Ｐゴシック"/>
            </a:endParaRP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52962" y="2737774"/>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err="1">
                <a:ln>
                  <a:noFill/>
                </a:ln>
                <a:solidFill>
                  <a:srgbClr val="FF7900"/>
                </a:solidFill>
                <a:effectLst/>
                <a:uLnTx/>
                <a:uFillTx/>
                <a:latin typeface="Helvetica 75 Bold"/>
                <a:ea typeface="ＭＳ Ｐゴシック"/>
                <a:cs typeface="+mn-cs"/>
              </a:rPr>
              <a:t>Critère</a:t>
            </a: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 de succès :</a:t>
            </a:r>
            <a:endParaRPr kumimoji="0" lang="en-GB" sz="1850" b="0" i="0" u="none" strike="noStrike" kern="1200" cap="none" spc="0" normalizeH="0" baseline="0" noProof="0">
              <a:ln>
                <a:noFill/>
              </a:ln>
              <a:solidFill>
                <a:srgbClr val="FF7900"/>
              </a:solidFill>
              <a:effectLst/>
              <a:uLnTx/>
              <a:uFillTx/>
              <a:latin typeface="Helvetica 75 Bold" panose="020B0804020202020204" pitchFamily="34" charset="0"/>
              <a:ea typeface="ＭＳ Ｐゴシック"/>
              <a:cs typeface="+mn-cs"/>
            </a:endParaRPr>
          </a:p>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Un test des fonctions cognitives (comme la mémorisation d'un mot de passe ou la résolution d'un casse-tête) n'est requis pour aucune étape d'un processus d'authentification, sauf si cette étape fournit au moins l'un des éléments suivants :     </a:t>
            </a:r>
          </a:p>
          <a:p>
            <a:pPr marL="285750" marR="0" lvl="0" indent="-285750" algn="l" defTabSz="685783" rtl="0" eaLnBrk="1" fontAlgn="base" latinLnBrk="0" hangingPunct="1">
              <a:lnSpc>
                <a:spcPct val="90000"/>
              </a:lnSpc>
              <a:spcBef>
                <a:spcPct val="0"/>
              </a:spcBef>
              <a:spcAft>
                <a:spcPts val="1067"/>
              </a:spcAft>
              <a:buClr>
                <a:schemeClr val="bg2"/>
              </a:buClr>
              <a:buSzTx/>
              <a:buFont typeface="Wingdings" panose="05000000000000000000" pitchFamily="2" charset="2"/>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Alternative</a:t>
            </a:r>
            <a:r>
              <a:rPr lang="fr-FR" sz="1400">
                <a:solidFill>
                  <a:schemeClr val="tx1"/>
                </a:solidFill>
                <a:latin typeface="Helvetica 75 Bold"/>
                <a:ea typeface="ＭＳ Ｐゴシック"/>
              </a:rPr>
              <a:t>: </a:t>
            </a: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Une autre méthode d'authentification qui ne repose pas sur un test des fonctions cognitives.</a:t>
            </a:r>
          </a:p>
          <a:p>
            <a:pPr marL="285750" marR="0" lvl="0" indent="-285750" algn="l" defTabSz="685783" rtl="0" eaLnBrk="1" fontAlgn="base" latinLnBrk="0" hangingPunct="1">
              <a:lnSpc>
                <a:spcPct val="90000"/>
              </a:lnSpc>
              <a:spcBef>
                <a:spcPct val="0"/>
              </a:spcBef>
              <a:spcAft>
                <a:spcPts val="1067"/>
              </a:spcAft>
              <a:buClr>
                <a:schemeClr val="bg2"/>
              </a:buClr>
              <a:buSzTx/>
              <a:buFont typeface="Wingdings" panose="05000000000000000000" pitchFamily="2" charset="2"/>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Mécanisme: Un mécanisme est disponible pour aider l'utilisateur à effectuer le test des fonctions cognitives.     </a:t>
            </a:r>
          </a:p>
          <a:p>
            <a:pPr marL="285750" marR="0" lvl="0" indent="-285750" algn="l" defTabSz="685783" rtl="0" eaLnBrk="1" fontAlgn="base" latinLnBrk="0" hangingPunct="1">
              <a:lnSpc>
                <a:spcPct val="90000"/>
              </a:lnSpc>
              <a:spcBef>
                <a:spcPct val="0"/>
              </a:spcBef>
              <a:spcAft>
                <a:spcPts val="1067"/>
              </a:spcAft>
              <a:buClr>
                <a:schemeClr val="bg2"/>
              </a:buClr>
              <a:buSzTx/>
              <a:buFont typeface="Wingdings" panose="05000000000000000000" pitchFamily="2" charset="2"/>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Reconnaissance d'objets: Le test des fonctions cognitives consiste à reconnaître des objets.     </a:t>
            </a:r>
          </a:p>
          <a:p>
            <a:pPr marL="285750" marR="0" lvl="0" indent="-285750" algn="l" defTabSz="685783" rtl="0" eaLnBrk="1" fontAlgn="base" latinLnBrk="0" hangingPunct="1">
              <a:lnSpc>
                <a:spcPct val="90000"/>
              </a:lnSpc>
              <a:spcBef>
                <a:spcPct val="0"/>
              </a:spcBef>
              <a:spcAft>
                <a:spcPts val="1067"/>
              </a:spcAft>
              <a:buClr>
                <a:schemeClr val="bg2"/>
              </a:buClr>
              <a:buSzTx/>
              <a:buFont typeface="Wingdings" panose="05000000000000000000" pitchFamily="2" charset="2"/>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Contenu personnel: Le test des fonctions cognitives consiste à identifier le contenu non textuel que l'utilisateur a fourni au site Web</a:t>
            </a:r>
            <a:r>
              <a:rPr kumimoji="0" lang="fr-FR" sz="1600" b="0" i="0" u="none" strike="noStrike" kern="1200" cap="none" spc="0" normalizeH="0" baseline="0" noProof="0">
                <a:ln>
                  <a:noFill/>
                </a:ln>
                <a:solidFill>
                  <a:schemeClr val="tx1"/>
                </a:solidFill>
                <a:effectLst/>
                <a:uLnTx/>
                <a:uFillTx/>
                <a:latin typeface="Helvetica 75 Bold"/>
                <a:ea typeface="ＭＳ Ｐゴシック"/>
                <a:cs typeface="+mn-cs"/>
              </a:rPr>
              <a:t>.     </a:t>
            </a:r>
            <a:endParaRPr kumimoji="0" lang="en-GB" sz="3600" b="0" i="0" u="none" strike="noStrike" kern="1200" cap="none" spc="0" normalizeH="0" baseline="0" noProof="0">
              <a:ln>
                <a:noFill/>
              </a:ln>
              <a:solidFill>
                <a:schemeClr val="tx1"/>
              </a:solidFill>
              <a:effectLst/>
              <a:uLnTx/>
              <a:uFillTx/>
              <a:latin typeface="Helvetica 75 Bold" panose="020B0804020202020204" pitchFamily="34" charset="0"/>
              <a:ea typeface="ＭＳ Ｐゴシック" pitchFamily="34" charset="-128"/>
              <a:cs typeface="+mn-cs"/>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26811" y="1588823"/>
            <a:ext cx="5420785" cy="151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Exceptions :</a:t>
            </a:r>
          </a:p>
        </p:txBody>
      </p:sp>
      <p:cxnSp>
        <p:nvCxnSpPr>
          <p:cNvPr id="13" name="Connecteur droit 12">
            <a:extLst>
              <a:ext uri="{FF2B5EF4-FFF2-40B4-BE49-F238E27FC236}">
                <a16:creationId xmlns:a16="http://schemas.microsoft.com/office/drawing/2014/main" id="{9EC5CDB5-571B-4D8D-99EF-16872E879432}"/>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Lst>
          </p:cNvPr>
          <p:cNvCxnSpPr/>
          <p:nvPr/>
        </p:nvCxnSpPr>
        <p:spPr>
          <a:xfrm flipH="1">
            <a:off x="5982789" y="306575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Lst>
          </p:cNvPr>
          <p:cNvSpPr/>
          <p:nvPr/>
        </p:nvSpPr>
        <p:spPr>
          <a:xfrm>
            <a:off x="339634" y="1524000"/>
            <a:ext cx="5634077" cy="101890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Helvetica 75"/>
              <a:ea typeface="+mn-ea"/>
              <a:cs typeface="+mn-cs"/>
            </a:endParaRPr>
          </a:p>
        </p:txBody>
      </p:sp>
    </p:spTree>
    <p:extLst>
      <p:ext uri="{BB962C8B-B14F-4D97-AF65-F5344CB8AC3E}">
        <p14:creationId xmlns:p14="http://schemas.microsoft.com/office/powerpoint/2010/main" val="100531668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sz="2650">
                <a:solidFill>
                  <a:schemeClr val="bg2"/>
                </a:solidFill>
                <a:latin typeface="Helvetica 75 Bold"/>
                <a:ea typeface="ＭＳ Ｐゴシック"/>
              </a:rPr>
              <a:t>Authentication accessible (pas </a:t>
            </a:r>
            <a:r>
              <a:rPr lang="en-GB" sz="2650" err="1">
                <a:solidFill>
                  <a:schemeClr val="bg2"/>
                </a:solidFill>
                <a:latin typeface="Helvetica 75 Bold"/>
                <a:ea typeface="ＭＳ Ｐゴシック"/>
              </a:rPr>
              <a:t>d’exception</a:t>
            </a:r>
            <a:r>
              <a:rPr lang="en-GB" sz="2650">
                <a:solidFill>
                  <a:schemeClr val="bg2"/>
                </a:solidFill>
                <a:latin typeface="Helvetica 75 Bold"/>
                <a:ea typeface="ＭＳ Ｐゴシック"/>
              </a:rPr>
              <a:t>)</a:t>
            </a:r>
            <a:br>
              <a:rPr lang="en-GB" sz="2650"/>
            </a:br>
            <a:r>
              <a:rPr lang="en-GB" sz="1800">
                <a:solidFill>
                  <a:schemeClr val="tx1"/>
                </a:solidFill>
                <a:latin typeface="Helvetica 75 Bold"/>
                <a:ea typeface="ＭＳ Ｐゴシック"/>
              </a:rPr>
              <a:t>WCAG – 3.3.8 (Level AAA)</a:t>
            </a:r>
            <a:endParaRPr lang="en-GB">
              <a:solidFill>
                <a:schemeClr val="tx1"/>
              </a:solidFill>
              <a:latin typeface="Helvetica 75 Bold"/>
              <a:ea typeface="ＭＳ Ｐゴシック"/>
            </a:endParaRPr>
          </a:p>
        </p:txBody>
      </p:sp>
      <p:sp>
        <p:nvSpPr>
          <p:cNvPr id="2" name="Content Placeholder 1"/>
          <p:cNvSpPr>
            <a:spLocks noGrp="1"/>
          </p:cNvSpPr>
          <p:nvPr>
            <p:ph idx="1"/>
          </p:nvPr>
        </p:nvSpPr>
        <p:spPr>
          <a:xfrm>
            <a:off x="444500" y="1524000"/>
            <a:ext cx="5420785" cy="1541753"/>
          </a:xfrm>
        </p:spPr>
        <p:txBody>
          <a:bodyPr/>
          <a:lstStyle/>
          <a:p>
            <a:r>
              <a:rPr lang="en-GB" sz="1850">
                <a:solidFill>
                  <a:schemeClr val="bg2"/>
                </a:solidFill>
                <a:latin typeface="Helvetica 75 Bold"/>
                <a:ea typeface="ＭＳ Ｐゴシック"/>
              </a:rPr>
              <a:t>Objectif :</a:t>
            </a:r>
          </a:p>
          <a:p>
            <a:pPr lvl="1"/>
            <a:r>
              <a:rPr kumimoji="0" lang="fr-FR" altLang="fr-FR" sz="1400" b="0" i="0" u="none" strike="noStrike" cap="none" normalizeH="0" baseline="0">
                <a:ln>
                  <a:noFill/>
                </a:ln>
                <a:solidFill>
                  <a:schemeClr val="tx1"/>
                </a:solidFill>
                <a:effectLst/>
                <a:latin typeface="Helvetica 75 Bold" panose="02000803050000020004" pitchFamily="2" charset="0"/>
              </a:rPr>
              <a:t>L'objectif de ce critère de succès est de s'assurer qu'il existe une méthode accessible, facile à utiliser et sécurisée pour se connecter, accéder au contenu et entreprendre des tâches. Ce critère est identique à l'authentification accessible mais sans les exceptions pour les objets et le contenu fourni par l'utilisateur. </a:t>
            </a:r>
          </a:p>
          <a:p>
            <a:pPr lvl="1"/>
            <a:endParaRPr lang="en-GB" sz="1400">
              <a:solidFill>
                <a:schemeClr val="bg1"/>
              </a:solidFill>
            </a:endParaRPr>
          </a:p>
        </p:txBody>
      </p:sp>
      <p:sp>
        <p:nvSpPr>
          <p:cNvPr id="14" name="Content Placeholder 13"/>
          <p:cNvSpPr>
            <a:spLocks noGrp="1"/>
          </p:cNvSpPr>
          <p:nvPr>
            <p:ph idx="10"/>
          </p:nvPr>
        </p:nvSpPr>
        <p:spPr>
          <a:xfrm>
            <a:off x="6226811" y="3174998"/>
            <a:ext cx="5420785" cy="1642851"/>
          </a:xfrm>
        </p:spPr>
        <p:txBody>
          <a:bodyPr/>
          <a:lstStyle/>
          <a:p>
            <a:r>
              <a:rPr lang="en-GB" sz="1850">
                <a:solidFill>
                  <a:schemeClr val="bg2"/>
                </a:solidFill>
                <a:latin typeface="Helvetica 75 Bold"/>
                <a:ea typeface="ＭＳ Ｐゴシック"/>
              </a:rPr>
              <a:t>À noter :</a:t>
            </a:r>
          </a:p>
          <a:p>
            <a:pPr marL="177165" lvl="2" indent="-177165"/>
            <a:endParaRPr lang="en-GB" sz="1400">
              <a:latin typeface="Helvetica 75 Bold"/>
              <a:ea typeface="ＭＳ Ｐゴシック"/>
            </a:endParaRPr>
          </a:p>
          <a:p>
            <a:pPr marL="177165" lvl="2" indent="-177165"/>
            <a:endParaRPr lang="en-GB">
              <a:solidFill>
                <a:schemeClr val="bg1"/>
              </a:solidFill>
            </a:endParaRPr>
          </a:p>
        </p:txBody>
      </p:sp>
      <p:sp>
        <p:nvSpPr>
          <p:cNvPr id="6" name="Content Placeholder 1">
            <a:extLst>
              <a:ext uri="{FF2B5EF4-FFF2-40B4-BE49-F238E27FC236}">
                <a16:creationId xmlns:a16="http://schemas.microsoft.com/office/drawing/2014/main" id="{592DBADD-EA81-4873-9765-5C405ABA7D62}"/>
              </a:ext>
            </a:extLst>
          </p:cNvPr>
          <p:cNvSpPr txBox="1">
            <a:spLocks/>
          </p:cNvSpPr>
          <p:nvPr/>
        </p:nvSpPr>
        <p:spPr bwMode="auto">
          <a:xfrm>
            <a:off x="435454" y="3203653"/>
            <a:ext cx="5420785" cy="32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err="1">
                <a:ln>
                  <a:noFill/>
                </a:ln>
                <a:solidFill>
                  <a:srgbClr val="FF7900"/>
                </a:solidFill>
                <a:effectLst/>
                <a:uLnTx/>
                <a:uFillTx/>
                <a:latin typeface="Helvetica 75 Bold"/>
                <a:ea typeface="ＭＳ Ｐゴシック"/>
                <a:cs typeface="+mn-cs"/>
              </a:rPr>
              <a:t>Critère</a:t>
            </a: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 de succès :</a:t>
            </a:r>
            <a:endParaRPr kumimoji="0" lang="en-GB" sz="1850" b="0" i="0" u="none" strike="noStrike" kern="1200" cap="none" spc="0" normalizeH="0" baseline="0" noProof="0">
              <a:ln>
                <a:noFill/>
              </a:ln>
              <a:solidFill>
                <a:srgbClr val="FF7900"/>
              </a:solidFill>
              <a:effectLst/>
              <a:uLnTx/>
              <a:uFillTx/>
              <a:latin typeface="Helvetica 75 Bold" panose="020B0804020202020204" pitchFamily="34" charset="0"/>
              <a:ea typeface="ＭＳ Ｐゴシック"/>
              <a:cs typeface="+mn-cs"/>
            </a:endParaRPr>
          </a:p>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Un test des fonctions cognitives (comme la mémorisation d'un mot de passe ou la résolution d'un casse-tête) n'est requis pour aucune étape d'un processus d'authentification, sauf si cette étape fournit au moins l'un des éléments suivants :     </a:t>
            </a:r>
          </a:p>
          <a:p>
            <a:pPr marL="285750" marR="0" lvl="0" indent="-285750" algn="l" defTabSz="685783" rtl="0" eaLnBrk="1" fontAlgn="base" latinLnBrk="0" hangingPunct="1">
              <a:lnSpc>
                <a:spcPct val="90000"/>
              </a:lnSpc>
              <a:spcBef>
                <a:spcPct val="0"/>
              </a:spcBef>
              <a:spcAft>
                <a:spcPts val="1067"/>
              </a:spcAft>
              <a:buClrTx/>
              <a:buSzTx/>
              <a:buFont typeface="Arial" panose="020B0604020202020204" pitchFamily="34" charset="0"/>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Alternative: Une autre méthode d'authentification qui ne repose pas sur un test des fonctions cognitives.</a:t>
            </a:r>
          </a:p>
          <a:p>
            <a:pPr marL="285750" marR="0" lvl="0" indent="-285750" algn="l" defTabSz="685783" rtl="0" eaLnBrk="1" fontAlgn="base" latinLnBrk="0" hangingPunct="1">
              <a:lnSpc>
                <a:spcPct val="90000"/>
              </a:lnSpc>
              <a:spcBef>
                <a:spcPct val="0"/>
              </a:spcBef>
              <a:spcAft>
                <a:spcPts val="1067"/>
              </a:spcAft>
              <a:buClrTx/>
              <a:buSzTx/>
              <a:buFont typeface="Arial" panose="020B0604020202020204" pitchFamily="34" charset="0"/>
              <a:buChar char="•"/>
              <a:tabLst/>
              <a:defRPr/>
            </a:pPr>
            <a:r>
              <a:rPr kumimoji="0" lang="fr-FR" sz="1400" b="0" i="0" u="none" strike="noStrike" kern="1200" cap="none" spc="0" normalizeH="0" baseline="0" noProof="0">
                <a:ln>
                  <a:noFill/>
                </a:ln>
                <a:solidFill>
                  <a:schemeClr val="tx1"/>
                </a:solidFill>
                <a:effectLst/>
                <a:uLnTx/>
                <a:uFillTx/>
                <a:latin typeface="Helvetica 75 Bold"/>
                <a:ea typeface="ＭＳ Ｐゴシック"/>
                <a:cs typeface="+mn-cs"/>
              </a:rPr>
              <a:t>Mécanisme: Un mécanisme est disponible pour aider l'utilisateur à effectuer le test </a:t>
            </a:r>
            <a:r>
              <a:rPr kumimoji="0" lang="fr-FR" sz="1400" b="0" i="0" u="none" strike="noStrike" kern="1200" cap="none" spc="0" normalizeH="0" baseline="0" noProof="0">
                <a:ln>
                  <a:noFill/>
                </a:ln>
                <a:solidFill>
                  <a:srgbClr val="000000"/>
                </a:solidFill>
                <a:effectLst/>
                <a:uLnTx/>
                <a:uFillTx/>
                <a:latin typeface="Helvetica 75 Bold"/>
                <a:ea typeface="ＭＳ Ｐゴシック"/>
                <a:cs typeface="+mn-cs"/>
              </a:rPr>
              <a:t>des fonctions cognitives.</a:t>
            </a:r>
            <a:endParaRPr kumimoji="0" lang="en-GB" sz="3200" b="0" i="0" u="none" strike="noStrike" kern="1200" cap="none" spc="0" normalizeH="0" baseline="0" noProof="0">
              <a:ln>
                <a:noFill/>
              </a:ln>
              <a:solidFill>
                <a:srgbClr val="000000"/>
              </a:solidFill>
              <a:effectLst/>
              <a:uLnTx/>
              <a:uFillTx/>
              <a:latin typeface="Helvetica 75 Bold" panose="020B0804020202020204" pitchFamily="34" charset="0"/>
              <a:ea typeface="ＭＳ Ｐゴシック" pitchFamily="34" charset="-128"/>
              <a:cs typeface="+mn-cs"/>
            </a:endParaRPr>
          </a:p>
        </p:txBody>
      </p:sp>
      <p:sp>
        <p:nvSpPr>
          <p:cNvPr id="12" name="Content Placeholder 13">
            <a:extLst>
              <a:ext uri="{FF2B5EF4-FFF2-40B4-BE49-F238E27FC236}">
                <a16:creationId xmlns:a16="http://schemas.microsoft.com/office/drawing/2014/main" id="{1127DAFE-E2F2-4309-B046-BE29BA0CCFFE}"/>
              </a:ext>
            </a:extLst>
          </p:cNvPr>
          <p:cNvSpPr txBox="1">
            <a:spLocks/>
          </p:cNvSpPr>
          <p:nvPr/>
        </p:nvSpPr>
        <p:spPr bwMode="auto">
          <a:xfrm>
            <a:off x="6226811" y="1588823"/>
            <a:ext cx="5420785" cy="151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783" rtl="0" fontAlgn="base">
              <a:lnSpc>
                <a:spcPct val="90000"/>
              </a:lnSpc>
              <a:spcBef>
                <a:spcPct val="0"/>
              </a:spcBef>
              <a:spcAft>
                <a:spcPts val="1067"/>
              </a:spcAft>
              <a:buFont typeface="Arial" pitchFamily="34" charset="0"/>
              <a:defRPr sz="1867" kern="1200">
                <a:solidFill>
                  <a:srgbClr val="FF6600"/>
                </a:solidFill>
                <a:latin typeface="Helvetica 75 Bold" panose="020B0804020202020204" pitchFamily="34" charset="0"/>
                <a:ea typeface="ＭＳ Ｐゴシック" pitchFamily="34" charset="-128"/>
                <a:cs typeface="+mn-cs"/>
              </a:defRPr>
            </a:lvl1pPr>
            <a:lvl2pPr algn="l" defTabSz="685783" rtl="0" fontAlgn="base">
              <a:lnSpc>
                <a:spcPct val="90000"/>
              </a:lnSpc>
              <a:spcBef>
                <a:spcPct val="0"/>
              </a:spcBef>
              <a:spcAft>
                <a:spcPts val="1067"/>
              </a:spcAft>
              <a:buFont typeface="Arial" pitchFamily="34" charset="0"/>
              <a:defRPr sz="1867" kern="1200">
                <a:solidFill>
                  <a:schemeClr val="tx1"/>
                </a:solidFill>
                <a:latin typeface="Helvetica 75 Bold" panose="020B0804020202020204" pitchFamily="34" charset="0"/>
                <a:ea typeface="ＭＳ Ｐゴシック" pitchFamily="34" charset="-128"/>
                <a:cs typeface="+mn-cs"/>
              </a:defRPr>
            </a:lvl2pPr>
            <a:lvl3pPr marL="177796" indent="-177796"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3pPr>
            <a:lvl4pPr marL="361942"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4pPr>
            <a:lvl5pPr marL="541853" indent="-179913" algn="l" defTabSz="685783" rtl="0" fontAlgn="base">
              <a:lnSpc>
                <a:spcPct val="90000"/>
              </a:lnSpc>
              <a:spcBef>
                <a:spcPct val="0"/>
              </a:spcBef>
              <a:spcAft>
                <a:spcPts val="1067"/>
              </a:spcAft>
              <a:buClr>
                <a:schemeClr val="bg2"/>
              </a:buClr>
              <a:buFont typeface="Wingdings" panose="05000000000000000000" pitchFamily="2" charset="2"/>
              <a:buChar char="§"/>
              <a:defRPr sz="1867" kern="1200">
                <a:solidFill>
                  <a:schemeClr val="tx1"/>
                </a:solidFill>
                <a:latin typeface="Helvetica 75 Bold" panose="020B0804020202020204" pitchFamily="34" charset="0"/>
                <a:ea typeface="ＭＳ Ｐゴシック" pitchFamily="34" charset="-128"/>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ct val="0"/>
              </a:spcBef>
              <a:spcAft>
                <a:spcPts val="1067"/>
              </a:spcAft>
              <a:buClrTx/>
              <a:buSzTx/>
              <a:buFont typeface="Arial" pitchFamily="34" charset="0"/>
              <a:buNone/>
              <a:tabLst/>
              <a:defRPr/>
            </a:pPr>
            <a:r>
              <a:rPr kumimoji="0" lang="en-GB" sz="1850" b="0" i="0" u="none" strike="noStrike" kern="1200" cap="none" spc="0" normalizeH="0" baseline="0" noProof="0">
                <a:ln>
                  <a:noFill/>
                </a:ln>
                <a:solidFill>
                  <a:srgbClr val="FF7900"/>
                </a:solidFill>
                <a:effectLst/>
                <a:uLnTx/>
                <a:uFillTx/>
                <a:latin typeface="Helvetica 75 Bold"/>
                <a:ea typeface="ＭＳ Ｐゴシック"/>
                <a:cs typeface="+mn-cs"/>
              </a:rPr>
              <a:t>Exceptions :</a:t>
            </a:r>
          </a:p>
        </p:txBody>
      </p:sp>
      <p:cxnSp>
        <p:nvCxnSpPr>
          <p:cNvPr id="13" name="Connecteur droit 12">
            <a:extLst>
              <a:ext uri="{FF2B5EF4-FFF2-40B4-BE49-F238E27FC236}">
                <a16:creationId xmlns:a16="http://schemas.microsoft.com/office/drawing/2014/main" id="{9EC5CDB5-571B-4D8D-99EF-16872E879432}"/>
              </a:ext>
            </a:extLst>
          </p:cNvPr>
          <p:cNvCxnSpPr>
            <a:cxnSpLocks/>
          </p:cNvCxnSpPr>
          <p:nvPr/>
        </p:nvCxnSpPr>
        <p:spPr>
          <a:xfrm flipH="1">
            <a:off x="5978250" y="1524000"/>
            <a:ext cx="4539" cy="4572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08311C8-41E1-4CF0-AD36-C2E7B45DCD28}"/>
              </a:ext>
            </a:extLst>
          </p:cNvPr>
          <p:cNvCxnSpPr/>
          <p:nvPr/>
        </p:nvCxnSpPr>
        <p:spPr>
          <a:xfrm flipH="1">
            <a:off x="5982789" y="3065753"/>
            <a:ext cx="576471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538A713-6BAF-4DCD-B5AF-366F30CAE90B}"/>
              </a:ext>
            </a:extLst>
          </p:cNvPr>
          <p:cNvSpPr/>
          <p:nvPr/>
        </p:nvSpPr>
        <p:spPr>
          <a:xfrm>
            <a:off x="339634" y="1524000"/>
            <a:ext cx="5634077" cy="1541753"/>
          </a:xfrm>
          <a:prstGeom prst="rect">
            <a:avLst/>
          </a:prstGeom>
          <a:noFill/>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Helvetica 75"/>
              <a:ea typeface="+mn-ea"/>
              <a:cs typeface="+mn-cs"/>
            </a:endParaRPr>
          </a:p>
        </p:txBody>
      </p:sp>
      <p:pic>
        <p:nvPicPr>
          <p:cNvPr id="15" name="Image 14" descr="Une image contenant texte, jouet&#10;&#10;Description générée automatiquement">
            <a:extLst>
              <a:ext uri="{FF2B5EF4-FFF2-40B4-BE49-F238E27FC236}">
                <a16:creationId xmlns:a16="http://schemas.microsoft.com/office/drawing/2014/main" id="{A529D6B2-3DB2-44D4-9D1A-30FBBD36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18136" y="1080655"/>
            <a:ext cx="4341315" cy="5777345"/>
          </a:xfrm>
          <a:prstGeom prst="rect">
            <a:avLst/>
          </a:prstGeom>
        </p:spPr>
      </p:pic>
    </p:spTree>
    <p:extLst>
      <p:ext uri="{BB962C8B-B14F-4D97-AF65-F5344CB8AC3E}">
        <p14:creationId xmlns:p14="http://schemas.microsoft.com/office/powerpoint/2010/main" val="346126017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2963" y="462491"/>
            <a:ext cx="11294538" cy="831852"/>
          </a:xfrm>
        </p:spPr>
        <p:txBody>
          <a:bodyPr/>
          <a:lstStyle/>
          <a:p>
            <a:pPr>
              <a:spcAft>
                <a:spcPts val="1067"/>
              </a:spcAft>
            </a:pPr>
            <a:r>
              <a:rPr lang="en-GB" sz="2650">
                <a:solidFill>
                  <a:schemeClr val="bg2"/>
                </a:solidFill>
                <a:latin typeface="Helvetica 75 Bold"/>
                <a:ea typeface="ＭＳ Ｐゴシック"/>
              </a:rPr>
              <a:t>Authentication accessible - </a:t>
            </a:r>
            <a:r>
              <a:rPr lang="en-GB" sz="2650" err="1">
                <a:solidFill>
                  <a:schemeClr val="bg2"/>
                </a:solidFill>
                <a:latin typeface="Helvetica 75 Bold"/>
                <a:ea typeface="ＭＳ Ｐゴシック"/>
              </a:rPr>
              <a:t>exemples</a:t>
            </a:r>
            <a:br>
              <a:rPr lang="en-GB" sz="2650"/>
            </a:br>
            <a:r>
              <a:rPr lang="en-GB" sz="1800">
                <a:solidFill>
                  <a:schemeClr val="tx1"/>
                </a:solidFill>
                <a:latin typeface="Helvetica 75 Bold"/>
                <a:ea typeface="ＭＳ Ｐゴシック"/>
              </a:rPr>
              <a:t>WCAG – 3.3.7 (Level AA)</a:t>
            </a:r>
          </a:p>
        </p:txBody>
      </p:sp>
      <p:sp>
        <p:nvSpPr>
          <p:cNvPr id="7" name="Espace réservé du contenu 6">
            <a:extLst>
              <a:ext uri="{FF2B5EF4-FFF2-40B4-BE49-F238E27FC236}">
                <a16:creationId xmlns:a16="http://schemas.microsoft.com/office/drawing/2014/main" id="{FF018B76-4540-3B81-1B5F-8B939056786E}"/>
              </a:ext>
            </a:extLst>
          </p:cNvPr>
          <p:cNvSpPr>
            <a:spLocks noGrp="1"/>
          </p:cNvSpPr>
          <p:nvPr>
            <p:ph idx="1"/>
          </p:nvPr>
        </p:nvSpPr>
        <p:spPr>
          <a:xfrm>
            <a:off x="335735" y="1730664"/>
            <a:ext cx="11294538" cy="2314863"/>
          </a:xfrm>
        </p:spPr>
        <p:txBody>
          <a:bodyPr/>
          <a:lstStyle/>
          <a:p>
            <a:pPr marL="285750" indent="-285750">
              <a:buClr>
                <a:schemeClr val="bg2"/>
              </a:buClr>
              <a:buFont typeface="Wingdings" panose="05000000000000000000" pitchFamily="2" charset="2"/>
              <a:buChar char="§"/>
            </a:pPr>
            <a:r>
              <a:rPr lang="fr-FR" sz="1600">
                <a:solidFill>
                  <a:schemeClr val="tx1"/>
                </a:solidFill>
              </a:rPr>
              <a:t>Un site Web utilise un nom d'utilisateur et un mot de passe correctement balisés comme authentification de connexion. Le navigateur de l'utilisateur ou l'extension du gestionnaire de mots de passe tiers intégré peut identifier le but des entrées et remplir automatiquement le nom d'utilisateur et le mot de passe.</a:t>
            </a:r>
          </a:p>
          <a:p>
            <a:pPr marL="285750" indent="-285750">
              <a:buClr>
                <a:schemeClr val="bg2"/>
              </a:buClr>
              <a:buFont typeface="Wingdings" panose="05000000000000000000" pitchFamily="2" charset="2"/>
              <a:buChar char="§"/>
            </a:pPr>
            <a:r>
              <a:rPr lang="fr-FR" sz="1600">
                <a:solidFill>
                  <a:schemeClr val="tx1"/>
                </a:solidFill>
              </a:rPr>
              <a:t>Un site web ne block pas la fonctionnalité de « coller », l’utilisateur peut utiliser un gestionnaire de mot de passe et faire un copier/coller dans le champ de mot de passe.</a:t>
            </a:r>
          </a:p>
          <a:p>
            <a:pPr marL="285750" indent="-285750">
              <a:buClr>
                <a:schemeClr val="bg2"/>
              </a:buClr>
              <a:buFont typeface="Wingdings" panose="05000000000000000000" pitchFamily="2" charset="2"/>
              <a:buChar char="§"/>
            </a:pPr>
            <a:r>
              <a:rPr lang="fr-FR" sz="1600">
                <a:solidFill>
                  <a:schemeClr val="tx1"/>
                </a:solidFill>
              </a:rPr>
              <a:t>Un site Web qui nécessite une authentification à deux facteurs affiche un QR code qui peut être scanné par une application sur l'appareil d'un utilisateur pour confirmer son identité</a:t>
            </a:r>
          </a:p>
          <a:p>
            <a:pPr marL="285750" indent="-285750">
              <a:buClr>
                <a:schemeClr val="bg2"/>
              </a:buClr>
              <a:buFont typeface="Wingdings" panose="05000000000000000000" pitchFamily="2" charset="2"/>
              <a:buChar char="§"/>
            </a:pPr>
            <a:r>
              <a:rPr lang="fr-FR" sz="1600">
                <a:solidFill>
                  <a:schemeClr val="tx1"/>
                </a:solidFill>
              </a:rPr>
              <a:t>L’utilisation d’une clé USB de sécurité permettant la génération d’un </a:t>
            </a:r>
            <a:r>
              <a:rPr lang="fr-FR" sz="1600" err="1">
                <a:solidFill>
                  <a:schemeClr val="tx1"/>
                </a:solidFill>
              </a:rPr>
              <a:t>token</a:t>
            </a:r>
            <a:r>
              <a:rPr lang="fr-FR" sz="1600">
                <a:solidFill>
                  <a:schemeClr val="tx1"/>
                </a:solidFill>
              </a:rPr>
              <a:t> pour s’authentifier sur un site web demandant une authentification à deux facteurs.</a:t>
            </a:r>
          </a:p>
          <a:p>
            <a:pPr>
              <a:buClr>
                <a:schemeClr val="bg2"/>
              </a:buClr>
            </a:pPr>
            <a:endParaRPr lang="fr-FR" sz="1400">
              <a:solidFill>
                <a:schemeClr val="tx1"/>
              </a:solidFill>
            </a:endParaRPr>
          </a:p>
          <a:p>
            <a:pPr marL="285750" indent="-285750">
              <a:buClr>
                <a:schemeClr val="bg2"/>
              </a:buClr>
              <a:buFont typeface="Wingdings" panose="05000000000000000000" pitchFamily="2" charset="2"/>
              <a:buChar char="§"/>
            </a:pPr>
            <a:endParaRPr lang="fr-FR" sz="1400">
              <a:solidFill>
                <a:schemeClr val="tx1"/>
              </a:solidFill>
            </a:endParaRPr>
          </a:p>
        </p:txBody>
      </p:sp>
    </p:spTree>
    <p:extLst>
      <p:ext uri="{BB962C8B-B14F-4D97-AF65-F5344CB8AC3E}">
        <p14:creationId xmlns:p14="http://schemas.microsoft.com/office/powerpoint/2010/main" val="195940015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title" idx="4294967295"/>
          </p:nvPr>
        </p:nvSpPr>
        <p:spPr bwMode="auto">
          <a:xfrm>
            <a:off x="896938" y="452438"/>
            <a:ext cx="11295062" cy="5508625"/>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685783" rtl="0" eaLnBrk="1" fontAlgn="base" latinLnBrk="0" hangingPunct="1">
              <a:lnSpc>
                <a:spcPct val="85000"/>
              </a:lnSpc>
              <a:spcBef>
                <a:spcPct val="0"/>
              </a:spcBef>
              <a:spcAft>
                <a:spcPts val="4267"/>
              </a:spcAft>
              <a:buClrTx/>
              <a:buSzTx/>
              <a:buFont typeface="Arial" pitchFamily="34" charset="0"/>
              <a:buNone/>
              <a:tabLst/>
              <a:defRPr/>
            </a:pPr>
            <a:r>
              <a:rPr kumimoji="0" lang="en-GB" sz="4800" b="0" i="0" u="none" strike="noStrike" kern="1200" cap="none" spc="0" normalizeH="0" baseline="0" noProof="0">
                <a:ln>
                  <a:noFill/>
                </a:ln>
                <a:solidFill>
                  <a:srgbClr val="F16E00"/>
                </a:solidFill>
                <a:effectLst/>
                <a:uLnTx/>
                <a:uFillTx/>
                <a:latin typeface="Helvetica 75 Bold" panose="020B0804020202020204" pitchFamily="34" charset="0"/>
                <a:ea typeface="ＭＳ Ｐゴシック" pitchFamily="34" charset="-128"/>
                <a:cs typeface="+mn-cs"/>
              </a:rPr>
              <a:t>Conclusion</a:t>
            </a:r>
          </a:p>
        </p:txBody>
      </p:sp>
      <p:pic>
        <p:nvPicPr>
          <p:cNvPr id="6" name="Image 5">
            <a:extLst>
              <a:ext uri="{FF2B5EF4-FFF2-40B4-BE49-F238E27FC236}">
                <a16:creationId xmlns:a16="http://schemas.microsoft.com/office/drawing/2014/main" id="{77406687-6E0A-485B-82E4-B9F2D18B43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565" y="1795218"/>
            <a:ext cx="4807921" cy="4512462"/>
          </a:xfrm>
          <a:prstGeom prst="rect">
            <a:avLst/>
          </a:prstGeom>
        </p:spPr>
      </p:pic>
    </p:spTree>
    <p:extLst>
      <p:ext uri="{BB962C8B-B14F-4D97-AF65-F5344CB8AC3E}">
        <p14:creationId xmlns:p14="http://schemas.microsoft.com/office/powerpoint/2010/main" val="146283463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8B45432-7314-4C9B-8DFE-4AE818D5988A}"/>
              </a:ext>
            </a:extLst>
          </p:cNvPr>
          <p:cNvSpPr>
            <a:spLocks noGrp="1"/>
          </p:cNvSpPr>
          <p:nvPr>
            <p:ph idx="1"/>
          </p:nvPr>
        </p:nvSpPr>
        <p:spPr/>
        <p:txBody>
          <a:bodyPr/>
          <a:lstStyle/>
          <a:p>
            <a:r>
              <a:rPr lang="en-US"/>
              <a:t>“The power of the Web is in its universality. Access by everyone regardless of disability is an essential aspect.” </a:t>
            </a:r>
          </a:p>
          <a:p>
            <a:endParaRPr lang="fr-FR"/>
          </a:p>
        </p:txBody>
      </p:sp>
      <p:sp>
        <p:nvSpPr>
          <p:cNvPr id="3" name="Titre 2">
            <a:extLst>
              <a:ext uri="{FF2B5EF4-FFF2-40B4-BE49-F238E27FC236}">
                <a16:creationId xmlns:a16="http://schemas.microsoft.com/office/drawing/2014/main" id="{80AE9FFE-F652-44A6-B7B1-6B9A4789432A}"/>
              </a:ext>
            </a:extLst>
          </p:cNvPr>
          <p:cNvSpPr>
            <a:spLocks noGrp="1"/>
          </p:cNvSpPr>
          <p:nvPr>
            <p:ph type="title"/>
          </p:nvPr>
        </p:nvSpPr>
        <p:spPr/>
        <p:txBody>
          <a:bodyPr/>
          <a:lstStyle/>
          <a:p>
            <a:r>
              <a:rPr lang="en-US"/>
              <a:t>Sir Tim Berner-Lee</a:t>
            </a:r>
            <a:br>
              <a:rPr lang="fr-FR"/>
            </a:br>
            <a:endParaRPr lang="fr-FR"/>
          </a:p>
        </p:txBody>
      </p:sp>
    </p:spTree>
    <p:extLst>
      <p:ext uri="{BB962C8B-B14F-4D97-AF65-F5344CB8AC3E}">
        <p14:creationId xmlns:p14="http://schemas.microsoft.com/office/powerpoint/2010/main" val="239352361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66F7FD1-07DB-4BBE-AEDC-5BA44D0D2839}"/>
              </a:ext>
            </a:extLst>
          </p:cNvPr>
          <p:cNvSpPr>
            <a:spLocks noGrp="1"/>
          </p:cNvSpPr>
          <p:nvPr>
            <p:ph type="title"/>
          </p:nvPr>
        </p:nvSpPr>
        <p:spPr/>
        <p:txBody>
          <a:bodyPr/>
          <a:lstStyle/>
          <a:p>
            <a:r>
              <a:rPr lang="fr-FR"/>
              <a:t>Sommaire</a:t>
            </a:r>
          </a:p>
        </p:txBody>
      </p:sp>
      <p:sp>
        <p:nvSpPr>
          <p:cNvPr id="3" name="Espace réservé du contenu 2">
            <a:extLst>
              <a:ext uri="{FF2B5EF4-FFF2-40B4-BE49-F238E27FC236}">
                <a16:creationId xmlns:a16="http://schemas.microsoft.com/office/drawing/2014/main" id="{A3B1DA21-3744-44E0-AB97-2B2737332408}"/>
              </a:ext>
            </a:extLst>
          </p:cNvPr>
          <p:cNvSpPr>
            <a:spLocks noGrp="1"/>
          </p:cNvSpPr>
          <p:nvPr>
            <p:ph idx="1"/>
          </p:nvPr>
        </p:nvSpPr>
        <p:spPr/>
        <p:txBody>
          <a:bodyPr/>
          <a:lstStyle/>
          <a:p>
            <a:pPr marL="457200" indent="-457200">
              <a:spcAft>
                <a:spcPts val="2400"/>
              </a:spcAft>
              <a:buClr>
                <a:schemeClr val="bg2"/>
              </a:buClr>
              <a:buFont typeface="Wingdings" panose="05000000000000000000" pitchFamily="2" charset="2"/>
              <a:buChar char="§"/>
            </a:pPr>
            <a:r>
              <a:rPr lang="fr-FR" sz="3200">
                <a:solidFill>
                  <a:schemeClr val="tx1"/>
                </a:solidFill>
              </a:rPr>
              <a:t>Introduction : 15 min</a:t>
            </a:r>
          </a:p>
          <a:p>
            <a:pPr marL="457200" indent="-457200">
              <a:spcAft>
                <a:spcPts val="2400"/>
              </a:spcAft>
              <a:buClr>
                <a:schemeClr val="bg2"/>
              </a:buClr>
              <a:buFont typeface="Wingdings" panose="05000000000000000000" pitchFamily="2" charset="2"/>
              <a:buChar char="§"/>
            </a:pPr>
            <a:r>
              <a:rPr lang="fr-FR" sz="3200">
                <a:solidFill>
                  <a:schemeClr val="tx1"/>
                </a:solidFill>
              </a:rPr>
              <a:t>Description des nouveaux critères : 30 min</a:t>
            </a:r>
          </a:p>
          <a:p>
            <a:pPr marL="457200" indent="-457200">
              <a:spcAft>
                <a:spcPts val="2400"/>
              </a:spcAft>
              <a:buClr>
                <a:schemeClr val="bg2"/>
              </a:buClr>
              <a:buFont typeface="Wingdings" panose="05000000000000000000" pitchFamily="2" charset="2"/>
              <a:buChar char="§"/>
            </a:pPr>
            <a:r>
              <a:rPr lang="fr-FR" sz="3200">
                <a:solidFill>
                  <a:schemeClr val="tx1"/>
                </a:solidFill>
              </a:rPr>
              <a:t>Atelier pratique : 90 min</a:t>
            </a:r>
          </a:p>
          <a:p>
            <a:pPr marL="457200" indent="-457200">
              <a:spcAft>
                <a:spcPts val="2400"/>
              </a:spcAft>
              <a:buClr>
                <a:schemeClr val="bg2"/>
              </a:buClr>
              <a:buFont typeface="Wingdings" panose="05000000000000000000" pitchFamily="2" charset="2"/>
              <a:buChar char="§"/>
            </a:pPr>
            <a:r>
              <a:rPr lang="fr-FR" sz="3200">
                <a:solidFill>
                  <a:schemeClr val="tx1"/>
                </a:solidFill>
              </a:rPr>
              <a:t>Conclusion : 15 min</a:t>
            </a:r>
          </a:p>
          <a:p>
            <a:endParaRPr lang="fr-FR"/>
          </a:p>
          <a:p>
            <a:endParaRPr lang="fr-FR"/>
          </a:p>
          <a:p>
            <a:endParaRPr lang="fr-FR"/>
          </a:p>
        </p:txBody>
      </p:sp>
      <p:pic>
        <p:nvPicPr>
          <p:cNvPr id="8" name="Image 7" descr="Une image contenant jouet, poupée&#10;&#10;Description générée automatiquement">
            <a:extLst>
              <a:ext uri="{FF2B5EF4-FFF2-40B4-BE49-F238E27FC236}">
                <a16:creationId xmlns:a16="http://schemas.microsoft.com/office/drawing/2014/main" id="{54AE4ACB-136E-4605-80A7-889A7FA71D2A}"/>
              </a:ext>
            </a:extLst>
          </p:cNvPr>
          <p:cNvPicPr>
            <a:picLocks noChangeAspect="1"/>
          </p:cNvPicPr>
          <p:nvPr/>
        </p:nvPicPr>
        <p:blipFill rotWithShape="1">
          <a:blip r:embed="rId2">
            <a:extLst>
              <a:ext uri="{28A0092B-C50C-407E-A947-70E740481C1C}">
                <a14:useLocalDpi xmlns:a14="http://schemas.microsoft.com/office/drawing/2010/main" val="0"/>
              </a:ext>
            </a:extLst>
          </a:blip>
          <a:srcRect l="23404" r="17507" b="6723"/>
          <a:stretch/>
        </p:blipFill>
        <p:spPr>
          <a:xfrm>
            <a:off x="8039099" y="1950642"/>
            <a:ext cx="3699931" cy="4774008"/>
          </a:xfrm>
          <a:prstGeom prst="rect">
            <a:avLst/>
          </a:prstGeom>
        </p:spPr>
      </p:pic>
    </p:spTree>
    <p:extLst>
      <p:ext uri="{BB962C8B-B14F-4D97-AF65-F5344CB8AC3E}">
        <p14:creationId xmlns:p14="http://schemas.microsoft.com/office/powerpoint/2010/main" val="116372412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19FC6E28-EE5B-43F1-9371-2EA5FD589073}"/>
              </a:ext>
            </a:extLst>
          </p:cNvPr>
          <p:cNvSpPr>
            <a:spLocks noGrp="1"/>
          </p:cNvSpPr>
          <p:nvPr>
            <p:ph type="title" idx="4294967295"/>
          </p:nvPr>
        </p:nvSpPr>
        <p:spPr>
          <a:xfrm>
            <a:off x="896938" y="452438"/>
            <a:ext cx="11295062" cy="828675"/>
          </a:xfrm>
        </p:spPr>
        <p:txBody>
          <a:bodyPr/>
          <a:lstStyle/>
          <a:p>
            <a:r>
              <a:rPr lang="fr-FR" sz="2670"/>
              <a:t>Situation en France</a:t>
            </a:r>
          </a:p>
        </p:txBody>
      </p:sp>
      <p:sp>
        <p:nvSpPr>
          <p:cNvPr id="2" name="Title 8">
            <a:extLst>
              <a:ext uri="{FF2B5EF4-FFF2-40B4-BE49-F238E27FC236}">
                <a16:creationId xmlns:a16="http://schemas.microsoft.com/office/drawing/2014/main" id="{8784B36A-26E4-4918-8200-E3592CD27F4F}"/>
              </a:ext>
            </a:extLst>
          </p:cNvPr>
          <p:cNvSpPr>
            <a:spLocks noGrp="1"/>
          </p:cNvSpPr>
          <p:nvPr/>
        </p:nvSpPr>
        <p:spPr bwMode="auto">
          <a:xfrm>
            <a:off x="869582" y="1241347"/>
            <a:ext cx="8470900" cy="62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fontAlgn="base">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9pPr>
          </a:lstStyle>
          <a:p>
            <a:pPr lvl="1"/>
            <a:r>
              <a:rPr lang="fr-FR" sz="2000" b="1">
                <a:solidFill>
                  <a:schemeClr val="bg2"/>
                </a:solidFill>
                <a:latin typeface="Helvetica 55 Roman" panose="02000503040000020004" pitchFamily="2" charset="0"/>
              </a:rPr>
              <a:t>En France, 12 millions de personnes, </a:t>
            </a:r>
            <a:r>
              <a:rPr lang="fr-FR" sz="2000" b="1">
                <a:solidFill>
                  <a:schemeClr val="tx1"/>
                </a:solidFill>
                <a:latin typeface="Helvetica 55 Roman" panose="02000503040000020004" pitchFamily="2" charset="0"/>
              </a:rPr>
              <a:t>soit 20% de la population,</a:t>
            </a:r>
            <a:r>
              <a:rPr lang="fr-FR" sz="2000" b="1">
                <a:solidFill>
                  <a:schemeClr val="bg2"/>
                </a:solidFill>
                <a:latin typeface="Helvetica 55 Roman" panose="02000503040000020004" pitchFamily="2" charset="0"/>
              </a:rPr>
              <a:t> </a:t>
            </a:r>
            <a:br>
              <a:rPr lang="fr-FR" sz="2000" b="1">
                <a:solidFill>
                  <a:schemeClr val="bg2"/>
                </a:solidFill>
                <a:latin typeface="Helvetica 55 Roman" panose="02000503040000020004" pitchFamily="2" charset="0"/>
              </a:rPr>
            </a:br>
            <a:r>
              <a:rPr lang="fr-FR" sz="2000" b="1">
                <a:solidFill>
                  <a:schemeClr val="bg2"/>
                </a:solidFill>
                <a:latin typeface="Helvetica 55 Roman" panose="02000503040000020004" pitchFamily="2" charset="0"/>
              </a:rPr>
              <a:t>vivent avec une ou plusieurs déficiences </a:t>
            </a:r>
          </a:p>
        </p:txBody>
      </p:sp>
      <p:sp>
        <p:nvSpPr>
          <p:cNvPr id="4" name="ZoneTexte 24">
            <a:extLst>
              <a:ext uri="{FF2B5EF4-FFF2-40B4-BE49-F238E27FC236}">
                <a16:creationId xmlns:a16="http://schemas.microsoft.com/office/drawing/2014/main" id="{1CE38AC4-DB9B-4142-8CFF-438FFFD1E8A5}"/>
              </a:ext>
            </a:extLst>
          </p:cNvPr>
          <p:cNvSpPr txBox="1"/>
          <p:nvPr/>
        </p:nvSpPr>
        <p:spPr>
          <a:xfrm>
            <a:off x="6674608" y="2078034"/>
            <a:ext cx="295232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effectLst/>
                <a:uLnTx/>
                <a:uFillTx/>
                <a:latin typeface="Helvetica 75 Bold"/>
              </a:rPr>
              <a:t>7,7 millions de personnes présentent une </a:t>
            </a:r>
            <a:r>
              <a:rPr kumimoji="0" lang="fr-FR" sz="1200" b="0" i="0" u="none" strike="noStrike" kern="0" cap="none" spc="0" normalizeH="0" baseline="0" noProof="0">
                <a:ln>
                  <a:noFill/>
                </a:ln>
                <a:solidFill>
                  <a:srgbClr val="FF7900"/>
                </a:solidFill>
                <a:effectLst/>
                <a:uLnTx/>
                <a:uFillTx/>
                <a:latin typeface="Helvetica 75 Bold"/>
              </a:rPr>
              <a:t>déficience motrice</a:t>
            </a:r>
          </a:p>
        </p:txBody>
      </p:sp>
      <p:sp>
        <p:nvSpPr>
          <p:cNvPr id="5" name="ZoneTexte 25">
            <a:extLst>
              <a:ext uri="{FF2B5EF4-FFF2-40B4-BE49-F238E27FC236}">
                <a16:creationId xmlns:a16="http://schemas.microsoft.com/office/drawing/2014/main" id="{4ECBD698-236D-46D8-B213-5B907B0B99C8}"/>
              </a:ext>
            </a:extLst>
          </p:cNvPr>
          <p:cNvSpPr txBox="1"/>
          <p:nvPr/>
        </p:nvSpPr>
        <p:spPr>
          <a:xfrm>
            <a:off x="6674608" y="2795641"/>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effectLst/>
                <a:uLnTx/>
                <a:uFillTx/>
                <a:latin typeface="Helvetica 75 Bold"/>
              </a:rPr>
              <a:t>7 millions présentent une </a:t>
            </a:r>
            <a:br>
              <a:rPr kumimoji="0" lang="fr-FR" sz="1200" b="0" i="0" u="none" strike="noStrike" kern="0" cap="none" spc="0" normalizeH="0" baseline="0" noProof="0">
                <a:ln>
                  <a:noFill/>
                </a:ln>
                <a:solidFill>
                  <a:srgbClr val="FFFFFF"/>
                </a:solidFill>
                <a:effectLst/>
                <a:uLnTx/>
                <a:uFillTx/>
                <a:latin typeface="Helvetica 75 Bold"/>
              </a:rPr>
            </a:br>
            <a:r>
              <a:rPr kumimoji="0" lang="fr-FR" sz="1200" b="0" i="0" u="none" strike="noStrike" kern="0" cap="none" spc="0" normalizeH="0" baseline="0" noProof="0">
                <a:ln>
                  <a:noFill/>
                </a:ln>
                <a:solidFill>
                  <a:srgbClr val="92D050"/>
                </a:solidFill>
                <a:effectLst/>
                <a:uLnTx/>
                <a:uFillTx/>
                <a:latin typeface="Helvetica 75 Bold"/>
              </a:rPr>
              <a:t>déficience auditive</a:t>
            </a:r>
          </a:p>
        </p:txBody>
      </p:sp>
      <p:sp>
        <p:nvSpPr>
          <p:cNvPr id="6" name="ZoneTexte 26">
            <a:extLst>
              <a:ext uri="{FF2B5EF4-FFF2-40B4-BE49-F238E27FC236}">
                <a16:creationId xmlns:a16="http://schemas.microsoft.com/office/drawing/2014/main" id="{1388343D-D106-4DBF-8B11-66CDC3B4D04D}"/>
              </a:ext>
            </a:extLst>
          </p:cNvPr>
          <p:cNvSpPr txBox="1"/>
          <p:nvPr/>
        </p:nvSpPr>
        <p:spPr>
          <a:xfrm>
            <a:off x="6718374" y="3425443"/>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effectLst/>
                <a:uLnTx/>
                <a:uFillTx/>
                <a:latin typeface="Helvetica 75 Bold"/>
              </a:rPr>
              <a:t>1,7 millions présentent une </a:t>
            </a:r>
            <a:r>
              <a:rPr kumimoji="0" lang="fr-FR" sz="1200" b="0" i="0" u="none" strike="noStrike" kern="0" cap="none" spc="0" normalizeH="0" baseline="0" noProof="0">
                <a:ln>
                  <a:noFill/>
                </a:ln>
                <a:solidFill>
                  <a:srgbClr val="4BB4E6"/>
                </a:solidFill>
                <a:effectLst/>
                <a:uLnTx/>
                <a:uFillTx/>
                <a:latin typeface="Helvetica 75 Bold"/>
              </a:rPr>
              <a:t>déficience visuelle</a:t>
            </a:r>
          </a:p>
        </p:txBody>
      </p:sp>
      <p:sp>
        <p:nvSpPr>
          <p:cNvPr id="3" name="ZoneTexte 23">
            <a:extLst>
              <a:ext uri="{FF2B5EF4-FFF2-40B4-BE49-F238E27FC236}">
                <a16:creationId xmlns:a16="http://schemas.microsoft.com/office/drawing/2014/main" id="{08614767-9650-40F6-94DF-6AC428479EC5}"/>
              </a:ext>
            </a:extLst>
          </p:cNvPr>
          <p:cNvSpPr txBox="1"/>
          <p:nvPr/>
        </p:nvSpPr>
        <p:spPr>
          <a:xfrm>
            <a:off x="6718374" y="4178062"/>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accent2"/>
                </a:solidFill>
                <a:effectLst/>
                <a:uLnTx/>
                <a:uFillTx/>
                <a:latin typeface="Helvetica 75 Bold"/>
              </a:rPr>
              <a:t>1,5 millions présentent </a:t>
            </a:r>
            <a:r>
              <a:rPr kumimoji="0" lang="fr-FR" sz="1200" b="0" i="0" u="none" strike="noStrike" kern="0" cap="none" spc="0" normalizeH="0" baseline="0" noProof="0">
                <a:ln>
                  <a:noFill/>
                </a:ln>
                <a:solidFill>
                  <a:srgbClr val="000000"/>
                </a:solidFill>
                <a:effectLst/>
                <a:uLnTx/>
                <a:uFillTx/>
                <a:latin typeface="Helvetica 75 Bold"/>
              </a:rPr>
              <a:t>une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tx1">
                    <a:lumMod val="85000"/>
                  </a:schemeClr>
                </a:solidFill>
                <a:effectLst/>
                <a:uLnTx/>
                <a:uFillTx/>
                <a:latin typeface="Helvetica 75 Bold"/>
              </a:rPr>
              <a:t>déficience intellectuelle</a:t>
            </a:r>
          </a:p>
        </p:txBody>
      </p:sp>
      <p:sp>
        <p:nvSpPr>
          <p:cNvPr id="12" name="ZoneTexte 29">
            <a:extLst>
              <a:ext uri="{FF2B5EF4-FFF2-40B4-BE49-F238E27FC236}">
                <a16:creationId xmlns:a16="http://schemas.microsoft.com/office/drawing/2014/main" id="{BC88A0F7-D723-482A-9EFD-7EEBE05E39AF}"/>
              </a:ext>
            </a:extLst>
          </p:cNvPr>
          <p:cNvSpPr txBox="1"/>
          <p:nvPr/>
        </p:nvSpPr>
        <p:spPr>
          <a:xfrm>
            <a:off x="6755352" y="4850971"/>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tx1">
                    <a:lumMod val="95000"/>
                  </a:schemeClr>
                </a:solidFill>
                <a:effectLst/>
                <a:uLnTx/>
                <a:uFillTx/>
                <a:latin typeface="Helvetica 75 Bold"/>
              </a:rPr>
              <a:t>2,8 millions présentent une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effectLst/>
                <a:uLnTx/>
                <a:uFillTx/>
                <a:latin typeface="Helvetica 75 Bold"/>
              </a:rPr>
              <a:t>déficience psychique</a:t>
            </a:r>
          </a:p>
        </p:txBody>
      </p:sp>
      <p:graphicFrame>
        <p:nvGraphicFramePr>
          <p:cNvPr id="7" name="Graphique 6">
            <a:extLst>
              <a:ext uri="{FF2B5EF4-FFF2-40B4-BE49-F238E27FC236}">
                <a16:creationId xmlns:a16="http://schemas.microsoft.com/office/drawing/2014/main" id="{6A047BCD-F637-4736-A0DE-F4224CAF8D8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44747634"/>
              </p:ext>
            </p:extLst>
          </p:nvPr>
        </p:nvGraphicFramePr>
        <p:xfrm>
          <a:off x="1612846" y="2099332"/>
          <a:ext cx="4645866" cy="3573905"/>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5">
            <a:extLst>
              <a:ext uri="{FF2B5EF4-FFF2-40B4-BE49-F238E27FC236}">
                <a16:creationId xmlns:a16="http://schemas.microsoft.com/office/drawing/2014/main" id="{1545897F-2DC7-48DB-8E66-BAED67955528}"/>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820" y="3122162"/>
            <a:ext cx="552706" cy="5431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38BABE-0B4F-4CD9-93A6-54295E6652A0}"/>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206" y="3545184"/>
            <a:ext cx="450507" cy="4427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5C79C9C-1C1F-4A2D-BED4-E10356E07198}"/>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0596" y="4711404"/>
            <a:ext cx="552767" cy="5432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C045531-4113-4385-9B3A-ED3B298BF071}"/>
              </a:ext>
              <a:ext uri="{C183D7F6-B498-43B3-948B-1728B52AA6E4}">
                <adec:decorative xmlns:adec="http://schemas.microsoft.com/office/drawing/2017/decorative" val="1"/>
              </a:ext>
            </a:extLst>
          </p:cNvPr>
          <p:cNvSpPr/>
          <p:nvPr/>
        </p:nvSpPr>
        <p:spPr>
          <a:xfrm>
            <a:off x="5829936" y="2159656"/>
            <a:ext cx="417446" cy="318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a:extLst>
              <a:ext uri="{FF2B5EF4-FFF2-40B4-BE49-F238E27FC236}">
                <a16:creationId xmlns:a16="http://schemas.microsoft.com/office/drawing/2014/main" id="{0C5B0F17-0175-4913-9464-5D529782452D}"/>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7" t="9551" r="7301" b="6753"/>
          <a:stretch/>
        </p:blipFill>
        <p:spPr bwMode="auto">
          <a:xfrm rot="10800000" flipH="1" flipV="1">
            <a:off x="6203375" y="4903346"/>
            <a:ext cx="460566" cy="409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a:extLst>
              <a:ext uri="{FF2B5EF4-FFF2-40B4-BE49-F238E27FC236}">
                <a16:creationId xmlns:a16="http://schemas.microsoft.com/office/drawing/2014/main" id="{B017BAB0-0FD5-4C62-B048-4CB202F6D3B5}"/>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4624" y="2112076"/>
            <a:ext cx="468651" cy="460571"/>
          </a:xfrm>
          <a:prstGeom prst="rect">
            <a:avLst/>
          </a:prstGeom>
          <a:solidFill>
            <a:schemeClr val="tx1"/>
          </a:solidFill>
        </p:spPr>
      </p:pic>
      <p:pic>
        <p:nvPicPr>
          <p:cNvPr id="17" name="Picture 6">
            <a:extLst>
              <a:ext uri="{FF2B5EF4-FFF2-40B4-BE49-F238E27FC236}">
                <a16:creationId xmlns:a16="http://schemas.microsoft.com/office/drawing/2014/main" id="{E95DB04D-1AA6-4229-A015-9EDC0C2D0AD9}"/>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84624" y="3477634"/>
            <a:ext cx="468650" cy="460571"/>
          </a:xfrm>
          <a:prstGeom prst="rect">
            <a:avLst/>
          </a:prstGeom>
          <a:solidFill>
            <a:schemeClr val="tx1"/>
          </a:solidFill>
        </p:spPr>
      </p:pic>
      <p:pic>
        <p:nvPicPr>
          <p:cNvPr id="18" name="Picture 4">
            <a:extLst>
              <a:ext uri="{FF2B5EF4-FFF2-40B4-BE49-F238E27FC236}">
                <a16:creationId xmlns:a16="http://schemas.microsoft.com/office/drawing/2014/main" id="{C8F28AAE-4896-4E54-8071-7EF5DCC261D1}"/>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9307" y="2787218"/>
            <a:ext cx="468702" cy="460622"/>
          </a:xfrm>
          <a:prstGeom prst="rect">
            <a:avLst/>
          </a:prstGeom>
          <a:solidFill>
            <a:schemeClr val="tx1"/>
          </a:solidFill>
        </p:spPr>
      </p:pic>
      <p:pic>
        <p:nvPicPr>
          <p:cNvPr id="19" name="Picture 3">
            <a:extLst>
              <a:ext uri="{FF2B5EF4-FFF2-40B4-BE49-F238E27FC236}">
                <a16:creationId xmlns:a16="http://schemas.microsoft.com/office/drawing/2014/main" id="{0622F569-B382-4736-A317-F13BC872DEEA}"/>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14042" y="4170787"/>
            <a:ext cx="439232" cy="480919"/>
          </a:xfrm>
          <a:prstGeom prst="rect">
            <a:avLst/>
          </a:prstGeom>
          <a:solidFill>
            <a:schemeClr val="tx1"/>
          </a:solidFill>
        </p:spPr>
      </p:pic>
      <p:sp>
        <p:nvSpPr>
          <p:cNvPr id="13" name="Rectangle 12">
            <a:extLst>
              <a:ext uri="{FF2B5EF4-FFF2-40B4-BE49-F238E27FC236}">
                <a16:creationId xmlns:a16="http://schemas.microsoft.com/office/drawing/2014/main" id="{BF2439D4-31B9-4A4D-8FED-E3B7696CC6C1}"/>
              </a:ext>
            </a:extLst>
          </p:cNvPr>
          <p:cNvSpPr/>
          <p:nvPr/>
        </p:nvSpPr>
        <p:spPr>
          <a:xfrm>
            <a:off x="2663713" y="5878892"/>
            <a:ext cx="6086923"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buNone/>
              <a:defRPr/>
            </a:pPr>
            <a:r>
              <a:rPr lang="fr-FR" sz="2000" b="1">
                <a:latin typeface="Helvetica 45 Light" panose="020B0404020002020204" pitchFamily="34" charset="0"/>
              </a:rPr>
              <a:t>Sans oublier que </a:t>
            </a:r>
            <a:r>
              <a:rPr lang="fr-FR" sz="2000" b="1">
                <a:solidFill>
                  <a:schemeClr val="bg2"/>
                </a:solidFill>
                <a:latin typeface="Helvetica 45 Light" panose="020B0404020002020204" pitchFamily="34" charset="0"/>
              </a:rPr>
              <a:t>80 % </a:t>
            </a:r>
            <a:r>
              <a:rPr lang="fr-FR" sz="2000" b="1">
                <a:latin typeface="Helvetica 45 Light" panose="020B0404020002020204" pitchFamily="34" charset="0"/>
              </a:rPr>
              <a:t>des déficiences sont </a:t>
            </a:r>
            <a:r>
              <a:rPr lang="fr-FR" sz="2000" b="1">
                <a:solidFill>
                  <a:schemeClr val="bg2"/>
                </a:solidFill>
                <a:latin typeface="Helvetica 45 Light" panose="020B0404020002020204" pitchFamily="34" charset="0"/>
              </a:rPr>
              <a:t>invisibles</a:t>
            </a:r>
          </a:p>
        </p:txBody>
      </p:sp>
      <p:pic>
        <p:nvPicPr>
          <p:cNvPr id="22" name="Image 21">
            <a:extLst>
              <a:ext uri="{FF2B5EF4-FFF2-40B4-BE49-F238E27FC236}">
                <a16:creationId xmlns:a16="http://schemas.microsoft.com/office/drawing/2014/main" id="{12ACEAEC-4A96-4F08-B941-F86814D3610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94917" y="2497200"/>
            <a:ext cx="499287" cy="499287"/>
          </a:xfrm>
          <a:prstGeom prst="rect">
            <a:avLst/>
          </a:prstGeom>
        </p:spPr>
      </p:pic>
    </p:spTree>
    <p:extLst>
      <p:ext uri="{BB962C8B-B14F-4D97-AF65-F5344CB8AC3E}">
        <p14:creationId xmlns:p14="http://schemas.microsoft.com/office/powerpoint/2010/main" val="67009399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6BC94E99-AA74-41B3-AD17-C075732D58DD}"/>
              </a:ext>
            </a:extLst>
          </p:cNvPr>
          <p:cNvSpPr>
            <a:spLocks noGrp="1"/>
          </p:cNvSpPr>
          <p:nvPr>
            <p:ph type="title" idx="4294967295"/>
          </p:nvPr>
        </p:nvSpPr>
        <p:spPr>
          <a:xfrm>
            <a:off x="896938" y="452438"/>
            <a:ext cx="11295062" cy="828675"/>
          </a:xfrm>
        </p:spPr>
        <p:txBody>
          <a:bodyPr/>
          <a:lstStyle/>
          <a:p>
            <a:r>
              <a:rPr lang="fr-FR" sz="2670"/>
              <a:t>Outils numériques</a:t>
            </a:r>
          </a:p>
        </p:txBody>
      </p:sp>
      <p:sp>
        <p:nvSpPr>
          <p:cNvPr id="3" name="ZoneTexte 2">
            <a:extLst>
              <a:ext uri="{FF2B5EF4-FFF2-40B4-BE49-F238E27FC236}">
                <a16:creationId xmlns:a16="http://schemas.microsoft.com/office/drawing/2014/main" id="{5218A481-A2C6-43E2-B133-C7C5B53F6109}"/>
              </a:ext>
            </a:extLst>
          </p:cNvPr>
          <p:cNvSpPr txBox="1"/>
          <p:nvPr/>
        </p:nvSpPr>
        <p:spPr>
          <a:xfrm>
            <a:off x="0" y="1008388"/>
            <a:ext cx="11726890" cy="646331"/>
          </a:xfrm>
          <a:prstGeom prst="rect">
            <a:avLst/>
          </a:prstGeom>
          <a:noFill/>
        </p:spPr>
        <p:txBody>
          <a:bodyPr wrap="square">
            <a:spAutoFit/>
          </a:bodyPr>
          <a:lstStyle/>
          <a:p>
            <a:pPr lvl="1"/>
            <a:r>
              <a:rPr lang="fr-FR" sz="1800" b="1">
                <a:solidFill>
                  <a:schemeClr val="bg2"/>
                </a:solidFill>
                <a:latin typeface="Helvetica 55 Roman" panose="02000503040000020004" pitchFamily="2" charset="0"/>
              </a:rPr>
              <a:t>Une partie des modes d’accès à l’informatique</a:t>
            </a:r>
            <a:r>
              <a:rPr lang="fr-FR" sz="1800" b="1">
                <a:latin typeface="Helvetica 55 Roman" panose="02000503040000020004" pitchFamily="2" charset="0"/>
              </a:rPr>
              <a:t>, avec des outils permettant la navigation via des </a:t>
            </a:r>
            <a:r>
              <a:rPr lang="fr-FR" sz="1800" b="1">
                <a:solidFill>
                  <a:schemeClr val="bg2"/>
                </a:solidFill>
                <a:latin typeface="Helvetica 55 Roman" panose="02000503040000020004" pitchFamily="2" charset="0"/>
              </a:rPr>
              <a:t>commande au niveau de la tête</a:t>
            </a:r>
            <a:r>
              <a:rPr lang="fr-FR" sz="1800" b="1">
                <a:latin typeface="Helvetica 55 Roman" panose="02000503040000020004" pitchFamily="2" charset="0"/>
              </a:rPr>
              <a:t>, </a:t>
            </a:r>
            <a:r>
              <a:rPr lang="fr-FR" sz="1800" b="1">
                <a:solidFill>
                  <a:schemeClr val="bg2"/>
                </a:solidFill>
                <a:latin typeface="Helvetica 55 Roman" panose="02000503040000020004" pitchFamily="2" charset="0"/>
              </a:rPr>
              <a:t>répondant au souffle</a:t>
            </a:r>
            <a:r>
              <a:rPr lang="fr-FR" sz="1800" b="1">
                <a:latin typeface="Helvetica 55 Roman" panose="02000503040000020004" pitchFamily="2" charset="0"/>
              </a:rPr>
              <a:t>, </a:t>
            </a:r>
            <a:r>
              <a:rPr lang="fr-FR" sz="1800" b="1">
                <a:solidFill>
                  <a:schemeClr val="bg2"/>
                </a:solidFill>
                <a:latin typeface="Helvetica 55 Roman" panose="02000503040000020004" pitchFamily="2" charset="0"/>
              </a:rPr>
              <a:t>un clavier en braille </a:t>
            </a:r>
            <a:r>
              <a:rPr lang="fr-FR" sz="1800" b="1">
                <a:latin typeface="Helvetica 55 Roman" panose="02000503040000020004" pitchFamily="2" charset="0"/>
              </a:rPr>
              <a:t>ou encore des </a:t>
            </a:r>
            <a:r>
              <a:rPr lang="fr-FR" sz="1800" b="1">
                <a:solidFill>
                  <a:schemeClr val="bg2"/>
                </a:solidFill>
                <a:latin typeface="Helvetica 55 Roman" panose="02000503040000020004" pitchFamily="2" charset="0"/>
              </a:rPr>
              <a:t>trackballs</a:t>
            </a:r>
            <a:r>
              <a:rPr lang="fr-FR" sz="1800" b="1">
                <a:latin typeface="Helvetica 55 Roman" panose="02000503040000020004" pitchFamily="2" charset="0"/>
              </a:rPr>
              <a:t>.</a:t>
            </a:r>
            <a:endParaRPr lang="fr-FR" sz="1800" b="1">
              <a:solidFill>
                <a:schemeClr val="bg2"/>
              </a:solidFill>
              <a:latin typeface="Helvetica 55 Roman" panose="02000503040000020004" pitchFamily="2" charset="0"/>
            </a:endParaRPr>
          </a:p>
        </p:txBody>
      </p:sp>
      <p:pic>
        <p:nvPicPr>
          <p:cNvPr id="5" name="Image 4">
            <a:extLst>
              <a:ext uri="{FF2B5EF4-FFF2-40B4-BE49-F238E27FC236}">
                <a16:creationId xmlns:a16="http://schemas.microsoft.com/office/drawing/2014/main" id="{4A0D44CB-3120-48EC-8D8F-FDFF3352EEB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268" y="2083168"/>
            <a:ext cx="4361600" cy="3271200"/>
          </a:xfrm>
          <a:prstGeom prst="rect">
            <a:avLst/>
          </a:prstGeom>
        </p:spPr>
      </p:pic>
      <p:pic>
        <p:nvPicPr>
          <p:cNvPr id="7" name="Image 6">
            <a:extLst>
              <a:ext uri="{FF2B5EF4-FFF2-40B4-BE49-F238E27FC236}">
                <a16:creationId xmlns:a16="http://schemas.microsoft.com/office/drawing/2014/main" id="{1642467A-7EDC-4E10-803F-B09CA96D05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767" y="3995018"/>
            <a:ext cx="3544237" cy="2034392"/>
          </a:xfrm>
          <a:prstGeom prst="rect">
            <a:avLst/>
          </a:prstGeom>
        </p:spPr>
      </p:pic>
      <p:pic>
        <p:nvPicPr>
          <p:cNvPr id="9" name="Image 8">
            <a:extLst>
              <a:ext uri="{FF2B5EF4-FFF2-40B4-BE49-F238E27FC236}">
                <a16:creationId xmlns:a16="http://schemas.microsoft.com/office/drawing/2014/main" id="{248AA5AC-B5F4-48A4-B828-C15DC6984F4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713" y="2312079"/>
            <a:ext cx="3071875" cy="1180687"/>
          </a:xfrm>
          <a:prstGeom prst="rect">
            <a:avLst/>
          </a:prstGeom>
        </p:spPr>
      </p:pic>
      <p:pic>
        <p:nvPicPr>
          <p:cNvPr id="4" name="Image 3">
            <a:extLst>
              <a:ext uri="{FF2B5EF4-FFF2-40B4-BE49-F238E27FC236}">
                <a16:creationId xmlns:a16="http://schemas.microsoft.com/office/drawing/2014/main" id="{94DE6163-D267-413F-B742-A423C280CE0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0413" y="5281225"/>
            <a:ext cx="1768306" cy="1576775"/>
          </a:xfrm>
          <a:prstGeom prst="rect">
            <a:avLst/>
          </a:prstGeom>
        </p:spPr>
      </p:pic>
      <p:sp>
        <p:nvSpPr>
          <p:cNvPr id="6" name="ZoneTexte 5">
            <a:extLst>
              <a:ext uri="{FF2B5EF4-FFF2-40B4-BE49-F238E27FC236}">
                <a16:creationId xmlns:a16="http://schemas.microsoft.com/office/drawing/2014/main" id="{4241585E-16E0-4F00-9D03-4BA76E52839A}"/>
              </a:ext>
              <a:ext uri="{C183D7F6-B498-43B3-948B-1728B52AA6E4}">
                <adec:decorative xmlns:adec="http://schemas.microsoft.com/office/drawing/2017/decorative" val="1"/>
              </a:ext>
            </a:extLst>
          </p:cNvPr>
          <p:cNvSpPr txBox="1"/>
          <p:nvPr/>
        </p:nvSpPr>
        <p:spPr>
          <a:xfrm>
            <a:off x="81836" y="4756367"/>
            <a:ext cx="1664569" cy="461665"/>
          </a:xfrm>
          <a:prstGeom prst="rect">
            <a:avLst/>
          </a:prstGeom>
          <a:noFill/>
        </p:spPr>
        <p:txBody>
          <a:bodyPr wrap="square" rtlCol="0">
            <a:spAutoFit/>
          </a:bodyPr>
          <a:lstStyle/>
          <a:p>
            <a:r>
              <a:rPr lang="fr-FR" sz="1200">
                <a:solidFill>
                  <a:schemeClr val="tx1">
                    <a:lumMod val="95000"/>
                  </a:schemeClr>
                </a:solidFill>
                <a:latin typeface="Comic Sans MS" panose="030F0702030302020204" pitchFamily="66" charset="0"/>
              </a:rPr>
              <a:t>It </a:t>
            </a:r>
            <a:r>
              <a:rPr lang="fr-FR" sz="1200" err="1">
                <a:solidFill>
                  <a:schemeClr val="tx1">
                    <a:lumMod val="95000"/>
                  </a:schemeClr>
                </a:solidFill>
                <a:latin typeface="Comic Sans MS" panose="030F0702030302020204" pitchFamily="66" charset="0"/>
              </a:rPr>
              <a:t>is</a:t>
            </a:r>
            <a:r>
              <a:rPr lang="fr-FR" sz="1200">
                <a:solidFill>
                  <a:schemeClr val="tx1">
                    <a:lumMod val="95000"/>
                  </a:schemeClr>
                </a:solidFill>
                <a:latin typeface="Comic Sans MS" panose="030F0702030302020204" pitchFamily="66" charset="0"/>
              </a:rPr>
              <a:t> </a:t>
            </a:r>
            <a:r>
              <a:rPr lang="fr-FR" sz="1200" err="1">
                <a:solidFill>
                  <a:schemeClr val="tx1">
                    <a:lumMod val="95000"/>
                  </a:schemeClr>
                </a:solidFill>
                <a:latin typeface="Comic Sans MS" panose="030F0702030302020204" pitchFamily="66" charset="0"/>
              </a:rPr>
              <a:t>dangerous</a:t>
            </a:r>
            <a:r>
              <a:rPr lang="fr-FR" sz="1200">
                <a:solidFill>
                  <a:schemeClr val="tx1">
                    <a:lumMod val="95000"/>
                  </a:schemeClr>
                </a:solidFill>
                <a:latin typeface="Comic Sans MS" panose="030F0702030302020204" pitchFamily="66" charset="0"/>
              </a:rPr>
              <a:t> to go </a:t>
            </a:r>
            <a:r>
              <a:rPr lang="fr-FR" sz="1200" err="1">
                <a:solidFill>
                  <a:schemeClr val="tx1">
                    <a:lumMod val="95000"/>
                  </a:schemeClr>
                </a:solidFill>
                <a:latin typeface="Comic Sans MS" panose="030F0702030302020204" pitchFamily="66" charset="0"/>
              </a:rPr>
              <a:t>alone</a:t>
            </a:r>
            <a:r>
              <a:rPr lang="fr-FR" sz="1200">
                <a:solidFill>
                  <a:schemeClr val="tx1">
                    <a:lumMod val="95000"/>
                  </a:schemeClr>
                </a:solidFill>
                <a:latin typeface="Comic Sans MS" panose="030F0702030302020204" pitchFamily="66" charset="0"/>
              </a:rPr>
              <a:t>! </a:t>
            </a:r>
            <a:r>
              <a:rPr lang="fr-FR" sz="1200" err="1">
                <a:solidFill>
                  <a:schemeClr val="tx1">
                    <a:lumMod val="95000"/>
                  </a:schemeClr>
                </a:solidFill>
                <a:latin typeface="Comic Sans MS" panose="030F0702030302020204" pitchFamily="66" charset="0"/>
              </a:rPr>
              <a:t>Take</a:t>
            </a:r>
            <a:r>
              <a:rPr lang="fr-FR" sz="1200">
                <a:solidFill>
                  <a:schemeClr val="tx1">
                    <a:lumMod val="95000"/>
                  </a:schemeClr>
                </a:solidFill>
                <a:latin typeface="Comic Sans MS" panose="030F0702030302020204" pitchFamily="66" charset="0"/>
              </a:rPr>
              <a:t> </a:t>
            </a:r>
            <a:r>
              <a:rPr lang="fr-FR" sz="1200" err="1">
                <a:solidFill>
                  <a:schemeClr val="tx1">
                    <a:lumMod val="95000"/>
                  </a:schemeClr>
                </a:solidFill>
                <a:latin typeface="Comic Sans MS" panose="030F0702030302020204" pitchFamily="66" charset="0"/>
              </a:rPr>
              <a:t>this</a:t>
            </a:r>
            <a:r>
              <a:rPr lang="fr-FR" sz="1200">
                <a:solidFill>
                  <a:schemeClr val="tx1">
                    <a:lumMod val="95000"/>
                  </a:schemeClr>
                </a:solidFill>
                <a:latin typeface="Comic Sans MS" panose="030F0702030302020204" pitchFamily="66" charset="0"/>
              </a:rPr>
              <a:t>.</a:t>
            </a:r>
          </a:p>
        </p:txBody>
      </p:sp>
      <p:sp>
        <p:nvSpPr>
          <p:cNvPr id="8" name="Rectangle : coins arrondis 7">
            <a:extLst>
              <a:ext uri="{FF2B5EF4-FFF2-40B4-BE49-F238E27FC236}">
                <a16:creationId xmlns:a16="http://schemas.microsoft.com/office/drawing/2014/main" id="{3BCEC0A8-8FB1-4D29-9341-A6360348E18B}"/>
              </a:ext>
              <a:ext uri="{C183D7F6-B498-43B3-948B-1728B52AA6E4}">
                <adec:decorative xmlns:adec="http://schemas.microsoft.com/office/drawing/2017/decorative" val="1"/>
              </a:ext>
            </a:extLst>
          </p:cNvPr>
          <p:cNvSpPr/>
          <p:nvPr/>
        </p:nvSpPr>
        <p:spPr>
          <a:xfrm>
            <a:off x="123400" y="4756367"/>
            <a:ext cx="1506617" cy="52485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122619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0EE7935-9E3E-4559-A18A-48C55CCE8AE6}"/>
              </a:ext>
            </a:extLst>
          </p:cNvPr>
          <p:cNvSpPr txBox="1"/>
          <p:nvPr/>
        </p:nvSpPr>
        <p:spPr>
          <a:xfrm>
            <a:off x="304799" y="404837"/>
            <a:ext cx="10964091" cy="6643357"/>
          </a:xfrm>
          <a:prstGeom prst="rect">
            <a:avLst/>
          </a:prstGeom>
          <a:noFill/>
        </p:spPr>
        <p:txBody>
          <a:bodyPr wrap="square">
            <a:spAutoFit/>
          </a:bodyPr>
          <a:lstStyle/>
          <a:p>
            <a:pPr lvl="1"/>
            <a:endParaRPr lang="fr-FR" b="1">
              <a:solidFill>
                <a:schemeClr val="bg2"/>
              </a:solidFill>
              <a:latin typeface="Helvetica 55 Roman" panose="02000503040000020004" pitchFamily="2" charset="0"/>
            </a:endParaRPr>
          </a:p>
          <a:p>
            <a:pPr lvl="1"/>
            <a:endParaRPr lang="fr-FR" b="1">
              <a:solidFill>
                <a:schemeClr val="bg2"/>
              </a:solidFill>
              <a:latin typeface="Helvetica 55 Roman" panose="02000503040000020004" pitchFamily="2" charset="0"/>
            </a:endParaRPr>
          </a:p>
          <a:p>
            <a:pPr>
              <a:lnSpc>
                <a:spcPct val="100000"/>
              </a:lnSpc>
              <a:spcBef>
                <a:spcPts val="0"/>
              </a:spcBef>
              <a:spcAft>
                <a:spcPts val="600"/>
              </a:spcAft>
            </a:pPr>
            <a:endParaRPr lang="fr-FR" sz="1800">
              <a:solidFill>
                <a:srgbClr val="F16E00"/>
              </a:solidFill>
            </a:endParaRPr>
          </a:p>
          <a:p>
            <a:pPr>
              <a:lnSpc>
                <a:spcPct val="100000"/>
              </a:lnSpc>
              <a:spcBef>
                <a:spcPts val="0"/>
              </a:spcBef>
              <a:spcAft>
                <a:spcPts val="600"/>
              </a:spcAft>
            </a:pPr>
            <a:r>
              <a:rPr lang="fr-FR" sz="1800">
                <a:solidFill>
                  <a:srgbClr val="F16E00"/>
                </a:solidFill>
                <a:latin typeface="Helvetica 75 Bold" panose="02000803050000020004" pitchFamily="2" charset="0"/>
              </a:rPr>
              <a:t>Loi pour une République Numérique promulguée le 8 octobre 2016</a:t>
            </a:r>
          </a:p>
          <a:p>
            <a:pPr>
              <a:lnSpc>
                <a:spcPct val="100000"/>
              </a:lnSpc>
              <a:spcBef>
                <a:spcPts val="0"/>
              </a:spcBef>
              <a:spcAft>
                <a:spcPts val="600"/>
              </a:spcAft>
            </a:pPr>
            <a:r>
              <a:rPr lang="fr-FR" sz="1600">
                <a:latin typeface="Helvetica 75 Bold" panose="02000803050000020004" pitchFamily="2" charset="0"/>
              </a:rPr>
              <a:t>Rendre accessible sites et contenus internet, intranet, extranet, applications mobile, progiciels, mobilier urbain numérique (mention du niveau d’accessibilité du site obligatoire)</a:t>
            </a:r>
          </a:p>
          <a:p>
            <a:pPr>
              <a:lnSpc>
                <a:spcPct val="100000"/>
              </a:lnSpc>
              <a:spcBef>
                <a:spcPts val="0"/>
              </a:spcBef>
              <a:spcAft>
                <a:spcPts val="600"/>
              </a:spcAft>
            </a:pPr>
            <a:r>
              <a:rPr lang="fr-FR" sz="1600">
                <a:latin typeface="Helvetica 75 Bold" panose="02000803050000020004" pitchFamily="2" charset="0"/>
              </a:rPr>
              <a:t>Mise à jour de la loi du 11 février 2005 pour élargir aux :</a:t>
            </a:r>
          </a:p>
          <a:p>
            <a:pPr marL="0" lvl="2" indent="-285750">
              <a:lnSpc>
                <a:spcPct val="100000"/>
              </a:lnSpc>
              <a:spcBef>
                <a:spcPts val="0"/>
              </a:spcBef>
              <a:spcAft>
                <a:spcPts val="600"/>
              </a:spcAft>
              <a:buFontTx/>
              <a:buChar char="-"/>
            </a:pPr>
            <a:r>
              <a:rPr lang="fr-FR">
                <a:latin typeface="Helvetica 75 Bold" panose="02000803050000020004" pitchFamily="2" charset="0"/>
              </a:rPr>
              <a:t>organismes délégataires d'une mission de service public </a:t>
            </a:r>
          </a:p>
          <a:p>
            <a:pPr marL="0" lvl="2" indent="-285750">
              <a:lnSpc>
                <a:spcPct val="100000"/>
              </a:lnSpc>
              <a:spcBef>
                <a:spcPts val="0"/>
              </a:spcBef>
              <a:spcAft>
                <a:spcPts val="600"/>
              </a:spcAft>
              <a:buFontTx/>
              <a:buChar char="-"/>
            </a:pPr>
            <a:r>
              <a:rPr lang="fr-FR">
                <a:latin typeface="Helvetica 75 Bold" panose="02000803050000020004" pitchFamily="2" charset="0"/>
              </a:rPr>
              <a:t>entreprises dont le chiffre d'affaires est d’au moins 250 millions d’euros </a:t>
            </a:r>
            <a:br>
              <a:rPr lang="fr-FR">
                <a:latin typeface="Helvetica 75 Bold" panose="02000803050000020004" pitchFamily="2" charset="0"/>
              </a:rPr>
            </a:br>
            <a:r>
              <a:rPr lang="fr-FR">
                <a:latin typeface="Helvetica 75 Bold" panose="02000803050000020004" pitchFamily="2" charset="0"/>
              </a:rPr>
              <a:t>      (</a:t>
            </a:r>
            <a:r>
              <a:rPr lang="fr-FR">
                <a:solidFill>
                  <a:srgbClr val="F16E00"/>
                </a:solidFill>
                <a:latin typeface="Helvetica 75 Bold" panose="02000803050000020004" pitchFamily="2" charset="0"/>
              </a:rPr>
              <a:t>Décret n° 2019-768  publié le 24 juillet 2019</a:t>
            </a:r>
            <a:r>
              <a:rPr lang="fr-FR">
                <a:latin typeface="Helvetica 75 Bold" panose="02000803050000020004" pitchFamily="2" charset="0"/>
              </a:rPr>
              <a:t>)</a:t>
            </a:r>
          </a:p>
          <a:p>
            <a:pPr marL="0" lvl="2" indent="-285750">
              <a:lnSpc>
                <a:spcPct val="100000"/>
              </a:lnSpc>
              <a:spcBef>
                <a:spcPts val="0"/>
              </a:spcBef>
              <a:spcAft>
                <a:spcPts val="600"/>
              </a:spcAft>
              <a:buFontTx/>
              <a:buChar char="-"/>
            </a:pPr>
            <a:endParaRPr lang="fr-FR">
              <a:latin typeface="Helvetica 75 Bold" panose="02000803050000020004" pitchFamily="2" charset="0"/>
            </a:endParaRPr>
          </a:p>
          <a:p>
            <a:pPr marL="299085" marR="0" lvl="0" indent="-287020" algn="l" defTabSz="914400" rtl="0" eaLnBrk="1" fontAlgn="auto" latinLnBrk="0" hangingPunct="1">
              <a:lnSpc>
                <a:spcPts val="1825"/>
              </a:lnSpc>
              <a:spcBef>
                <a:spcPts val="95"/>
              </a:spcBef>
              <a:spcAft>
                <a:spcPts val="0"/>
              </a:spcAft>
              <a:buClr>
                <a:srgbClr val="F06D00"/>
              </a:buClr>
              <a:buSzPct val="90625"/>
              <a:buFont typeface="Wingdings"/>
              <a:buChar char=""/>
              <a:tabLst>
                <a:tab pos="299720" algn="l"/>
              </a:tabLst>
              <a:defRPr/>
            </a:pPr>
            <a:r>
              <a:rPr kumimoji="0" lang="fr-FR" sz="1800" b="0" i="0" u="none" strike="noStrike" kern="1200" cap="none" spc="-5" normalizeH="0" baseline="0" noProof="0">
                <a:ln>
                  <a:noFill/>
                </a:ln>
                <a:effectLst/>
                <a:uLnTx/>
                <a:uFillTx/>
                <a:latin typeface="Arial"/>
                <a:ea typeface="+mn-ea"/>
                <a:cs typeface="Arial"/>
              </a:rPr>
              <a:t>rendre</a:t>
            </a:r>
            <a:r>
              <a:rPr kumimoji="0" lang="fr-FR" sz="1800" b="0" i="0" u="none" strike="noStrike" kern="1200" cap="none" spc="25"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public</a:t>
            </a:r>
            <a:r>
              <a:rPr kumimoji="0" lang="fr-FR" sz="1800" b="0" i="0" u="none" strike="noStrike" kern="1200" cap="none" spc="-15"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un</a:t>
            </a:r>
            <a:r>
              <a:rPr kumimoji="0" lang="fr-FR" sz="1800" b="0" i="0" u="none" strike="noStrike" kern="1200" cap="none" spc="20"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schéma</a:t>
            </a:r>
            <a:r>
              <a:rPr kumimoji="0" lang="fr-FR" sz="1800" b="1" i="0" u="none" strike="noStrike" kern="1200" cap="none" spc="1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pluriannuel</a:t>
            </a:r>
            <a:r>
              <a:rPr kumimoji="0" lang="fr-FR" sz="1800" b="1" i="0" u="none" strike="noStrike" kern="1200" cap="none" spc="1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d’amélioration de</a:t>
            </a:r>
            <a:r>
              <a:rPr kumimoji="0" lang="fr-FR" sz="1800" b="0" i="0" u="none" strike="noStrike" kern="1200" cap="none" spc="5"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l’accessibilité</a:t>
            </a:r>
            <a:r>
              <a:rPr kumimoji="0" lang="fr-FR" sz="1800" b="0" i="0" u="none" strike="noStrike" kern="1200" cap="none" spc="-2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numérique</a:t>
            </a:r>
            <a:r>
              <a:rPr kumimoji="0" lang="fr-FR" sz="1800" b="0" i="0" u="none" strike="noStrike" kern="1200" cap="none" spc="20" normalizeH="0" baseline="0" noProof="0">
                <a:ln>
                  <a:noFill/>
                </a:ln>
                <a:effectLst/>
                <a:uLnTx/>
                <a:uFillTx/>
                <a:latin typeface="Arial"/>
                <a:ea typeface="+mn-ea"/>
                <a:cs typeface="Arial"/>
              </a:rPr>
              <a:t> </a:t>
            </a:r>
            <a:r>
              <a:rPr kumimoji="0" lang="fr-FR" sz="1800" b="0" i="0" u="none" strike="noStrike" kern="1200" cap="none" spc="-10" normalizeH="0" baseline="0" noProof="0">
                <a:ln>
                  <a:noFill/>
                </a:ln>
                <a:effectLst/>
                <a:uLnTx/>
                <a:uFillTx/>
                <a:latin typeface="Arial"/>
                <a:ea typeface="+mn-ea"/>
                <a:cs typeface="Arial"/>
              </a:rPr>
              <a:t>et</a:t>
            </a:r>
            <a:endParaRPr kumimoji="0" lang="fr-FR" sz="1800" b="0" i="0" u="none" strike="noStrike" kern="1200" cap="none" spc="0" normalizeH="0" baseline="0" noProof="0">
              <a:ln>
                <a:noFill/>
              </a:ln>
              <a:effectLst/>
              <a:uLnTx/>
              <a:uFillTx/>
              <a:latin typeface="Arial"/>
              <a:ea typeface="+mn-ea"/>
              <a:cs typeface="Arial"/>
            </a:endParaRPr>
          </a:p>
          <a:p>
            <a:pPr marL="299085" marR="0" lvl="0" indent="0" algn="l" defTabSz="914400" rtl="0" eaLnBrk="1" fontAlgn="auto" latinLnBrk="0" hangingPunct="1">
              <a:lnSpc>
                <a:spcPts val="1825"/>
              </a:lnSpc>
              <a:spcBef>
                <a:spcPts val="0"/>
              </a:spcBef>
              <a:spcAft>
                <a:spcPts val="0"/>
              </a:spcAft>
              <a:buClrTx/>
              <a:buSzTx/>
              <a:buFontTx/>
              <a:buNone/>
              <a:tabLst/>
              <a:defRPr/>
            </a:pPr>
            <a:r>
              <a:rPr kumimoji="0" lang="fr-FR" sz="1800" b="0" i="0" u="none" strike="noStrike" kern="1200" cap="none" spc="-5" normalizeH="0" baseline="0" noProof="0">
                <a:ln>
                  <a:noFill/>
                </a:ln>
                <a:effectLst/>
                <a:uLnTx/>
                <a:uFillTx/>
                <a:latin typeface="Arial"/>
                <a:ea typeface="+mn-ea"/>
                <a:cs typeface="Arial"/>
              </a:rPr>
              <a:t>un </a:t>
            </a:r>
            <a:r>
              <a:rPr kumimoji="0" lang="fr-FR" sz="1800" b="1" i="0" u="none" strike="noStrike" kern="1200" cap="none" spc="-5" normalizeH="0" baseline="0" noProof="0">
                <a:ln>
                  <a:noFill/>
                </a:ln>
                <a:effectLst/>
                <a:uLnTx/>
                <a:uFillTx/>
                <a:latin typeface="Arial"/>
                <a:ea typeface="+mn-ea"/>
                <a:cs typeface="Arial"/>
              </a:rPr>
              <a:t>plan</a:t>
            </a:r>
            <a:r>
              <a:rPr kumimoji="0" lang="fr-FR" sz="1800" b="1" i="0" u="none" strike="noStrike" kern="1200" cap="none" spc="1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d’actions</a:t>
            </a:r>
            <a:r>
              <a:rPr kumimoji="0" lang="fr-FR" sz="1800" b="1" i="0" u="none" strike="noStrike" kern="1200" cap="none" spc="35" normalizeH="0" baseline="0" noProof="0">
                <a:ln>
                  <a:noFill/>
                </a:ln>
                <a:effectLst/>
                <a:uLnTx/>
                <a:uFillTx/>
                <a:latin typeface="Arial"/>
                <a:ea typeface="+mn-ea"/>
                <a:cs typeface="Arial"/>
              </a:rPr>
              <a:t> </a:t>
            </a:r>
            <a:r>
              <a:rPr kumimoji="0" lang="fr-FR" sz="1800" b="0" i="0" u="none" strike="noStrike" kern="1200" cap="none" spc="-10" normalizeH="0" baseline="0" noProof="0">
                <a:ln>
                  <a:noFill/>
                </a:ln>
                <a:effectLst/>
                <a:uLnTx/>
                <a:uFillTx/>
                <a:latin typeface="Arial"/>
                <a:ea typeface="+mn-ea"/>
                <a:cs typeface="Arial"/>
              </a:rPr>
              <a:t>annuel</a:t>
            </a:r>
            <a:r>
              <a:rPr kumimoji="0" lang="fr-FR" sz="1800" b="0" i="0" u="none" strike="noStrike" kern="1200" cap="none" spc="-5" normalizeH="0" baseline="0" noProof="0">
                <a:ln>
                  <a:noFill/>
                </a:ln>
                <a:effectLst/>
                <a:uLnTx/>
                <a:uFillTx/>
                <a:latin typeface="Arial"/>
                <a:ea typeface="+mn-ea"/>
                <a:cs typeface="Arial"/>
              </a:rPr>
              <a:t> associé</a:t>
            </a:r>
            <a:r>
              <a:rPr kumimoji="0" lang="fr-FR" sz="1800" b="0" i="0" u="none" strike="noStrike" kern="1200" cap="none" spc="-10" normalizeH="0" baseline="0" noProof="0">
                <a:ln>
                  <a:noFill/>
                </a:ln>
                <a:effectLst/>
                <a:uLnTx/>
                <a:uFillTx/>
                <a:latin typeface="Arial"/>
                <a:ea typeface="+mn-ea"/>
                <a:cs typeface="Arial"/>
              </a:rPr>
              <a:t> </a:t>
            </a:r>
            <a:endParaRPr kumimoji="0" lang="fr-FR" sz="1800" b="0" i="0" u="none" strike="noStrike" kern="1200" cap="none" spc="0" normalizeH="0" baseline="0" noProof="0">
              <a:ln>
                <a:noFill/>
              </a:ln>
              <a:solidFill>
                <a:srgbClr val="92D050"/>
              </a:solidFill>
              <a:effectLst/>
              <a:uLnTx/>
              <a:uFillTx/>
              <a:latin typeface="Arial"/>
              <a:ea typeface="+mn-ea"/>
              <a:cs typeface="Arial"/>
            </a:endParaRPr>
          </a:p>
          <a:p>
            <a:pPr marL="299085" marR="0" lvl="0" indent="-287020" algn="l" defTabSz="914400" rtl="0" eaLnBrk="1" fontAlgn="auto" latinLnBrk="0" hangingPunct="1">
              <a:lnSpc>
                <a:spcPts val="1825"/>
              </a:lnSpc>
              <a:spcBef>
                <a:spcPts val="1610"/>
              </a:spcBef>
              <a:spcAft>
                <a:spcPts val="0"/>
              </a:spcAft>
              <a:buClr>
                <a:srgbClr val="F06D00"/>
              </a:buClr>
              <a:buSzPct val="90625"/>
              <a:buFont typeface="Wingdings"/>
              <a:buChar char=""/>
              <a:tabLst>
                <a:tab pos="299720" algn="l"/>
              </a:tabLst>
              <a:defRPr/>
            </a:pPr>
            <a:r>
              <a:rPr kumimoji="0" lang="fr-FR" sz="1800" b="0" i="0" u="none" strike="noStrike" kern="1200" cap="none" spc="-5" normalizeH="0" baseline="0" noProof="0">
                <a:ln>
                  <a:noFill/>
                </a:ln>
                <a:effectLst/>
                <a:uLnTx/>
                <a:uFillTx/>
                <a:latin typeface="Arial"/>
                <a:ea typeface="+mn-ea"/>
                <a:cs typeface="Arial"/>
              </a:rPr>
              <a:t>publier</a:t>
            </a:r>
            <a:r>
              <a:rPr kumimoji="0" lang="fr-FR" sz="1800" b="0" i="0" u="none" strike="noStrike" kern="1200" cap="none" spc="-15" normalizeH="0" baseline="0" noProof="0">
                <a:ln>
                  <a:noFill/>
                </a:ln>
                <a:effectLst/>
                <a:uLnTx/>
                <a:uFillTx/>
                <a:latin typeface="Arial"/>
                <a:ea typeface="+mn-ea"/>
                <a:cs typeface="Arial"/>
              </a:rPr>
              <a:t> </a:t>
            </a:r>
            <a:r>
              <a:rPr kumimoji="0" lang="fr-FR" sz="1800" b="0" i="0" u="none" strike="noStrike" kern="1200" cap="none" spc="-10" normalizeH="0" baseline="0" noProof="0">
                <a:ln>
                  <a:noFill/>
                </a:ln>
                <a:effectLst/>
                <a:uLnTx/>
                <a:uFillTx/>
                <a:latin typeface="Arial"/>
                <a:ea typeface="+mn-ea"/>
                <a:cs typeface="Arial"/>
              </a:rPr>
              <a:t>une</a:t>
            </a:r>
            <a:r>
              <a:rPr kumimoji="0" lang="fr-FR" sz="1800" b="0" i="0" u="none" strike="noStrike" kern="1200" cap="none" spc="2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déclaration</a:t>
            </a:r>
            <a:r>
              <a:rPr kumimoji="0" lang="fr-FR" sz="1800" b="1" i="0" u="none" strike="noStrike" kern="1200" cap="none" spc="3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d’accessibilité</a:t>
            </a:r>
            <a:r>
              <a:rPr kumimoji="0" lang="fr-FR" sz="1800" b="1" i="0" u="none" strike="noStrike" kern="1200" cap="none" spc="50" normalizeH="0" baseline="0" noProof="0">
                <a:ln>
                  <a:noFill/>
                </a:ln>
                <a:effectLst/>
                <a:uLnTx/>
                <a:uFillTx/>
                <a:latin typeface="Arial"/>
                <a:ea typeface="+mn-ea"/>
                <a:cs typeface="Arial"/>
              </a:rPr>
              <a:t> </a:t>
            </a:r>
            <a:r>
              <a:rPr kumimoji="0" lang="fr-FR" sz="1800" b="1" i="0" u="none" strike="noStrike" kern="1200" cap="none" spc="-10" normalizeH="0" baseline="0" noProof="0">
                <a:ln>
                  <a:noFill/>
                </a:ln>
                <a:effectLst/>
                <a:uLnTx/>
                <a:uFillTx/>
                <a:latin typeface="Arial"/>
                <a:ea typeface="+mn-ea"/>
                <a:cs typeface="Arial"/>
              </a:rPr>
              <a:t>sur</a:t>
            </a:r>
            <a:r>
              <a:rPr kumimoji="0" lang="fr-FR" sz="1800" b="1" i="0" u="none" strike="noStrike" kern="1200" cap="none" spc="15" normalizeH="0" baseline="0" noProof="0">
                <a:ln>
                  <a:noFill/>
                </a:ln>
                <a:effectLst/>
                <a:uLnTx/>
                <a:uFillTx/>
                <a:latin typeface="Arial"/>
                <a:ea typeface="+mn-ea"/>
                <a:cs typeface="Arial"/>
              </a:rPr>
              <a:t> </a:t>
            </a:r>
            <a:r>
              <a:rPr kumimoji="0" lang="fr-FR" sz="1800" b="1" i="0" u="none" strike="noStrike" kern="1200" cap="none" spc="-10" normalizeH="0" baseline="0" noProof="0">
                <a:ln>
                  <a:noFill/>
                </a:ln>
                <a:effectLst/>
                <a:uLnTx/>
                <a:uFillTx/>
                <a:latin typeface="Arial"/>
                <a:ea typeface="+mn-ea"/>
                <a:cs typeface="Arial"/>
              </a:rPr>
              <a:t>chaque</a:t>
            </a:r>
            <a:r>
              <a:rPr kumimoji="0" lang="fr-FR" sz="1800" b="1" i="0" u="none" strike="noStrike" kern="1200" cap="none" spc="10" normalizeH="0" baseline="0" noProof="0">
                <a:ln>
                  <a:noFill/>
                </a:ln>
                <a:effectLst/>
                <a:uLnTx/>
                <a:uFillTx/>
                <a:latin typeface="Arial"/>
                <a:ea typeface="+mn-ea"/>
                <a:cs typeface="Arial"/>
              </a:rPr>
              <a:t> </a:t>
            </a:r>
            <a:r>
              <a:rPr kumimoji="0" lang="fr-FR" sz="1800" b="1" i="0" u="none" strike="noStrike" kern="1200" cap="none" spc="-10" normalizeH="0" baseline="0" noProof="0">
                <a:ln>
                  <a:noFill/>
                </a:ln>
                <a:effectLst/>
                <a:uLnTx/>
                <a:uFillTx/>
                <a:latin typeface="Arial"/>
                <a:ea typeface="+mn-ea"/>
                <a:cs typeface="Arial"/>
              </a:rPr>
              <a:t>site</a:t>
            </a:r>
            <a:r>
              <a:rPr kumimoji="0" lang="fr-FR" sz="1800" b="1" i="0" u="none" strike="noStrike" kern="1200" cap="none" spc="1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web</a:t>
            </a:r>
            <a:r>
              <a:rPr kumimoji="0" lang="fr-FR" sz="1800" b="1" i="0" u="none" strike="noStrike" kern="1200" cap="none" spc="-1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et</a:t>
            </a:r>
            <a:r>
              <a:rPr kumimoji="0" lang="fr-FR" sz="1800" b="0" i="0" u="none" strike="noStrike" kern="1200" cap="none" spc="20"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application</a:t>
            </a:r>
            <a:r>
              <a:rPr kumimoji="0" lang="fr-FR" sz="1800" b="1" i="0" u="none" strike="noStrike" kern="1200" cap="none" spc="45" normalizeH="0" baseline="0" noProof="0">
                <a:ln>
                  <a:noFill/>
                </a:ln>
                <a:effectLst/>
                <a:uLnTx/>
                <a:uFillTx/>
                <a:latin typeface="Arial"/>
                <a:ea typeface="+mn-ea"/>
                <a:cs typeface="Arial"/>
              </a:rPr>
              <a:t> </a:t>
            </a:r>
            <a:r>
              <a:rPr kumimoji="0" lang="fr-FR" sz="1800" b="1" i="0" u="none" strike="noStrike" kern="1200" cap="none" spc="-5" normalizeH="0" baseline="0" noProof="0">
                <a:ln>
                  <a:noFill/>
                </a:ln>
                <a:effectLst/>
                <a:uLnTx/>
                <a:uFillTx/>
                <a:latin typeface="Arial"/>
                <a:ea typeface="+mn-ea"/>
                <a:cs typeface="Arial"/>
              </a:rPr>
              <a:t>mobile</a:t>
            </a:r>
            <a:endParaRPr kumimoji="0" lang="fr-FR" sz="1800" b="0" i="0" u="none" strike="noStrike" kern="1200" cap="none" spc="0" normalizeH="0" baseline="0" noProof="0">
              <a:ln>
                <a:noFill/>
              </a:ln>
              <a:solidFill>
                <a:srgbClr val="FFFF00"/>
              </a:solidFill>
              <a:effectLst/>
              <a:uLnTx/>
              <a:uFillTx/>
              <a:latin typeface="Arial"/>
              <a:ea typeface="+mn-ea"/>
              <a:cs typeface="Arial"/>
            </a:endParaRPr>
          </a:p>
          <a:p>
            <a:pPr marL="299085" marR="0" lvl="0" indent="-287020" algn="l" defTabSz="914400" rtl="0" eaLnBrk="1" fontAlgn="auto" latinLnBrk="0" hangingPunct="1">
              <a:lnSpc>
                <a:spcPts val="1825"/>
              </a:lnSpc>
              <a:spcBef>
                <a:spcPts val="1610"/>
              </a:spcBef>
              <a:spcAft>
                <a:spcPts val="0"/>
              </a:spcAft>
              <a:buClr>
                <a:srgbClr val="F06D00"/>
              </a:buClr>
              <a:buSzPct val="90625"/>
              <a:buFont typeface="Wingdings"/>
              <a:buChar char=""/>
              <a:tabLst>
                <a:tab pos="299720" algn="l"/>
              </a:tabLst>
              <a:defRPr/>
            </a:pPr>
            <a:r>
              <a:rPr kumimoji="0" lang="fr-FR" sz="1800" b="0" i="0" u="none" strike="noStrike" kern="1200" cap="none" spc="-5" normalizeH="0" baseline="0" noProof="0">
                <a:ln>
                  <a:noFill/>
                </a:ln>
                <a:effectLst/>
                <a:uLnTx/>
                <a:uFillTx/>
                <a:latin typeface="Arial"/>
                <a:ea typeface="+mn-ea"/>
                <a:cs typeface="Arial"/>
              </a:rPr>
              <a:t>former</a:t>
            </a:r>
            <a:r>
              <a:rPr kumimoji="0" lang="fr-FR" sz="1800" b="0" i="0" u="none" strike="noStrike" kern="1200" cap="none" spc="35"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toutes</a:t>
            </a:r>
            <a:r>
              <a:rPr kumimoji="0" lang="fr-FR" sz="1800" b="0" i="0" u="none" strike="noStrike" kern="1200" cap="none" spc="2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les parties</a:t>
            </a:r>
            <a:r>
              <a:rPr kumimoji="0" lang="fr-FR" sz="1800" b="0" i="0" u="none" strike="noStrike" kern="1200" cap="none" spc="20" normalizeH="0" baseline="0" noProof="0">
                <a:ln>
                  <a:noFill/>
                </a:ln>
                <a:effectLst/>
                <a:uLnTx/>
                <a:uFillTx/>
                <a:latin typeface="Arial"/>
                <a:ea typeface="+mn-ea"/>
                <a:cs typeface="Arial"/>
              </a:rPr>
              <a:t> </a:t>
            </a:r>
            <a:r>
              <a:rPr kumimoji="0" lang="fr-FR" sz="1800" b="0" i="0" u="none" strike="noStrike" kern="1200" cap="none" spc="-10" normalizeH="0" baseline="0" noProof="0">
                <a:ln>
                  <a:noFill/>
                </a:ln>
                <a:effectLst/>
                <a:uLnTx/>
                <a:uFillTx/>
                <a:latin typeface="Arial"/>
                <a:ea typeface="+mn-ea"/>
                <a:cs typeface="Arial"/>
              </a:rPr>
              <a:t>prenantes</a:t>
            </a:r>
            <a:r>
              <a:rPr kumimoji="0" lang="fr-FR" sz="1800" b="0" i="0" u="none" strike="noStrike" kern="1200" cap="none" spc="15"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du</a:t>
            </a:r>
            <a:r>
              <a:rPr kumimoji="0" lang="fr-FR" sz="1800" b="0" i="0" u="none" strike="noStrike" kern="1200" cap="none" spc="5" normalizeH="0" baseline="0" noProof="0">
                <a:ln>
                  <a:noFill/>
                </a:ln>
                <a:effectLst/>
                <a:uLnTx/>
                <a:uFillTx/>
                <a:latin typeface="Arial"/>
                <a:ea typeface="+mn-ea"/>
                <a:cs typeface="Arial"/>
              </a:rPr>
              <a:t> </a:t>
            </a:r>
            <a:r>
              <a:rPr kumimoji="0" lang="fr-FR" sz="1800" b="0" i="0" u="none" strike="noStrike" kern="1200" cap="none" spc="-10" normalizeH="0" baseline="0" noProof="0">
                <a:ln>
                  <a:noFill/>
                </a:ln>
                <a:effectLst/>
                <a:uLnTx/>
                <a:uFillTx/>
                <a:latin typeface="Arial"/>
                <a:ea typeface="+mn-ea"/>
                <a:cs typeface="Arial"/>
              </a:rPr>
              <a:t>numérique</a:t>
            </a:r>
            <a:r>
              <a:rPr kumimoji="0" lang="fr-FR" sz="1800" b="0" i="0" u="none" strike="noStrike" kern="1200" cap="none" spc="30" normalizeH="0" baseline="0" noProof="0">
                <a:ln>
                  <a:noFill/>
                </a:ln>
                <a:effectLst/>
                <a:uLnTx/>
                <a:uFillTx/>
                <a:latin typeface="Arial"/>
                <a:ea typeface="+mn-ea"/>
                <a:cs typeface="Arial"/>
              </a:rPr>
              <a:t> </a:t>
            </a:r>
            <a:endParaRPr kumimoji="0" lang="fr-FR" sz="1800" b="0" i="0" u="none" strike="noStrike" kern="1200" cap="none" spc="0" normalizeH="0" baseline="0" noProof="0">
              <a:ln>
                <a:noFill/>
              </a:ln>
              <a:solidFill>
                <a:srgbClr val="FFFF00"/>
              </a:solidFill>
              <a:effectLst/>
              <a:uLnTx/>
              <a:uFillTx/>
              <a:latin typeface="Arial"/>
              <a:ea typeface="+mn-ea"/>
              <a:cs typeface="Arial"/>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lang="fr-FR" sz="1800" b="0" i="0" u="none" strike="noStrike" kern="1200" cap="none" spc="0" normalizeH="0" baseline="0" noProof="0">
              <a:ln>
                <a:noFill/>
              </a:ln>
              <a:effectLst/>
              <a:uLnTx/>
              <a:uFillTx/>
              <a:latin typeface="Arial"/>
              <a:ea typeface="+mn-ea"/>
              <a:cs typeface="Arial"/>
            </a:endParaRPr>
          </a:p>
          <a:p>
            <a:pPr marL="299085" marR="95250" lvl="0" indent="-287020" algn="just" defTabSz="914400" rtl="0" eaLnBrk="1" fontAlgn="auto" latinLnBrk="0" hangingPunct="1">
              <a:lnSpc>
                <a:spcPct val="90100"/>
              </a:lnSpc>
              <a:spcBef>
                <a:spcPts val="0"/>
              </a:spcBef>
              <a:spcAft>
                <a:spcPts val="0"/>
              </a:spcAft>
              <a:buClr>
                <a:srgbClr val="F06D00"/>
              </a:buClr>
              <a:buSzPct val="88888"/>
              <a:buFont typeface="Wingdings"/>
              <a:buChar char=""/>
              <a:tabLst>
                <a:tab pos="299720" algn="l"/>
              </a:tabLst>
              <a:defRPr/>
            </a:pPr>
            <a:r>
              <a:rPr kumimoji="0" lang="fr-FR" sz="2000" b="0" i="0" u="none" strike="noStrike" kern="1200" cap="none" spc="-10" normalizeH="0" baseline="0" noProof="0">
                <a:ln>
                  <a:noFill/>
                </a:ln>
                <a:effectLst/>
                <a:uLnTx/>
                <a:uFillTx/>
                <a:latin typeface="Arial"/>
                <a:ea typeface="+mn-ea"/>
                <a:cs typeface="Arial"/>
              </a:rPr>
              <a:t>améliorer </a:t>
            </a:r>
            <a:r>
              <a:rPr kumimoji="0" lang="fr-FR" sz="2000" b="0" i="0" u="none" strike="noStrike" kern="1200" cap="none" spc="-5" normalizeH="0" baseline="0" noProof="0">
                <a:ln>
                  <a:noFill/>
                </a:ln>
                <a:effectLst/>
                <a:uLnTx/>
                <a:uFillTx/>
                <a:latin typeface="Arial"/>
                <a:ea typeface="+mn-ea"/>
                <a:cs typeface="Arial"/>
              </a:rPr>
              <a:t>l’accessibilité de </a:t>
            </a:r>
            <a:r>
              <a:rPr kumimoji="0" lang="fr-FR" sz="2000" b="0" i="0" u="none" strike="noStrike" kern="1200" cap="none" spc="0" normalizeH="0" baseline="0" noProof="0">
                <a:ln>
                  <a:noFill/>
                </a:ln>
                <a:effectLst/>
                <a:uLnTx/>
                <a:uFillTx/>
                <a:latin typeface="Arial"/>
                <a:ea typeface="+mn-ea"/>
                <a:cs typeface="Arial"/>
              </a:rPr>
              <a:t>ses </a:t>
            </a:r>
            <a:r>
              <a:rPr kumimoji="0" lang="fr-FR" sz="2000" b="0" i="0" u="none" strike="noStrike" kern="1200" cap="none" spc="-5" normalizeH="0" baseline="0" noProof="0">
                <a:ln>
                  <a:noFill/>
                </a:ln>
                <a:effectLst/>
                <a:uLnTx/>
                <a:uFillTx/>
                <a:latin typeface="Arial"/>
                <a:ea typeface="+mn-ea"/>
                <a:cs typeface="Arial"/>
              </a:rPr>
              <a:t>produits et services numériques </a:t>
            </a:r>
            <a:r>
              <a:rPr kumimoji="0" lang="fr-FR" sz="2000" b="0" i="0" u="none" strike="noStrike" kern="1200" cap="none" spc="0" normalizeH="0" baseline="0" noProof="0">
                <a:ln>
                  <a:noFill/>
                </a:ln>
                <a:effectLst/>
                <a:uLnTx/>
                <a:uFillTx/>
                <a:latin typeface="Arial"/>
                <a:ea typeface="+mn-ea"/>
                <a:cs typeface="Arial"/>
              </a:rPr>
              <a:t>(sites </a:t>
            </a:r>
            <a:r>
              <a:rPr kumimoji="0" lang="fr-FR" sz="2000" b="0" i="0" u="none" strike="noStrike" kern="1200" cap="none" spc="-15" normalizeH="0" baseline="0" noProof="0">
                <a:ln>
                  <a:noFill/>
                </a:ln>
                <a:effectLst/>
                <a:uLnTx/>
                <a:uFillTx/>
                <a:latin typeface="Arial"/>
                <a:ea typeface="+mn-ea"/>
                <a:cs typeface="Arial"/>
              </a:rPr>
              <a:t>web, </a:t>
            </a:r>
            <a:r>
              <a:rPr kumimoji="0" lang="fr-FR" sz="2000" b="0" i="0" u="none" strike="noStrike" kern="1200" cap="none" spc="-10" normalizeH="0" baseline="0" noProof="0">
                <a:ln>
                  <a:noFill/>
                </a:ln>
                <a:effectLst/>
                <a:uLnTx/>
                <a:uFillTx/>
                <a:latin typeface="Arial"/>
                <a:ea typeface="+mn-ea"/>
                <a:cs typeface="Arial"/>
              </a:rPr>
              <a:t> </a:t>
            </a:r>
            <a:r>
              <a:rPr kumimoji="0" lang="fr-FR" sz="2000" b="0" i="0" u="none" strike="noStrike" kern="1200" cap="none" spc="-5" normalizeH="0" baseline="0" noProof="0">
                <a:ln>
                  <a:noFill/>
                </a:ln>
                <a:effectLst/>
                <a:uLnTx/>
                <a:uFillTx/>
                <a:latin typeface="Arial"/>
                <a:ea typeface="+mn-ea"/>
                <a:cs typeface="Arial"/>
              </a:rPr>
              <a:t>Intranet et Extranet, applications </a:t>
            </a:r>
            <a:r>
              <a:rPr kumimoji="0" lang="fr-FR" sz="2000" b="0" i="0" u="none" strike="noStrike" kern="1200" cap="none" spc="-10" normalizeH="0" baseline="0" noProof="0">
                <a:ln>
                  <a:noFill/>
                </a:ln>
                <a:effectLst/>
                <a:uLnTx/>
                <a:uFillTx/>
                <a:latin typeface="Arial"/>
                <a:ea typeface="+mn-ea"/>
                <a:cs typeface="Arial"/>
              </a:rPr>
              <a:t>mobile, </a:t>
            </a:r>
            <a:r>
              <a:rPr kumimoji="0" lang="fr-FR" sz="2000" b="0" i="0" u="none" strike="noStrike" kern="1200" cap="none" spc="-5" normalizeH="0" baseline="0" noProof="0">
                <a:ln>
                  <a:noFill/>
                </a:ln>
                <a:effectLst/>
                <a:uLnTx/>
                <a:uFillTx/>
                <a:latin typeface="Arial"/>
                <a:ea typeface="+mn-ea"/>
                <a:cs typeface="Arial"/>
              </a:rPr>
              <a:t>documents numériques, </a:t>
            </a:r>
            <a:r>
              <a:rPr kumimoji="0" lang="fr-FR" sz="2000" b="0" i="0" u="none" strike="noStrike" kern="1200" cap="none" spc="-10" normalizeH="0" baseline="0" noProof="0">
                <a:ln>
                  <a:noFill/>
                </a:ln>
                <a:effectLst/>
                <a:uLnTx/>
                <a:uFillTx/>
                <a:latin typeface="Arial"/>
                <a:ea typeface="+mn-ea"/>
                <a:cs typeface="Arial"/>
              </a:rPr>
              <a:t>audios </a:t>
            </a:r>
            <a:r>
              <a:rPr kumimoji="0" lang="fr-FR" sz="2000" b="0" i="0" u="none" strike="noStrike" kern="1200" cap="none" spc="-5" normalizeH="0" baseline="0" noProof="0">
                <a:ln>
                  <a:noFill/>
                </a:ln>
                <a:effectLst/>
                <a:uLnTx/>
                <a:uFillTx/>
                <a:latin typeface="Arial"/>
                <a:ea typeface="+mn-ea"/>
                <a:cs typeface="Arial"/>
              </a:rPr>
              <a:t>et </a:t>
            </a:r>
            <a:r>
              <a:rPr kumimoji="0" lang="fr-FR" sz="2000" b="0" i="0" u="none" strike="noStrike" kern="1200" cap="none" spc="-490" normalizeH="0" baseline="0" noProof="0">
                <a:ln>
                  <a:noFill/>
                </a:ln>
                <a:effectLst/>
                <a:uLnTx/>
                <a:uFillTx/>
                <a:latin typeface="Arial"/>
                <a:ea typeface="+mn-ea"/>
                <a:cs typeface="Arial"/>
              </a:rPr>
              <a:t> </a:t>
            </a:r>
            <a:r>
              <a:rPr kumimoji="0" lang="fr-FR" sz="2000" b="0" i="0" u="none" strike="noStrike" kern="1200" cap="none" spc="-5" normalizeH="0" baseline="0" noProof="0">
                <a:ln>
                  <a:noFill/>
                </a:ln>
                <a:effectLst/>
                <a:uLnTx/>
                <a:uFillTx/>
                <a:latin typeface="Arial"/>
                <a:ea typeface="+mn-ea"/>
                <a:cs typeface="Arial"/>
              </a:rPr>
              <a:t>vidéos)</a:t>
            </a:r>
            <a:r>
              <a:rPr kumimoji="0" lang="fr-FR" sz="2000" b="0" i="0" u="none" strike="noStrike" kern="1200" cap="none" spc="5" normalizeH="0" baseline="0" noProof="0">
                <a:ln>
                  <a:noFill/>
                </a:ln>
                <a:effectLst/>
                <a:uLnTx/>
                <a:uFillTx/>
                <a:latin typeface="Arial"/>
                <a:ea typeface="+mn-ea"/>
                <a:cs typeface="Arial"/>
              </a:rPr>
              <a:t> </a:t>
            </a:r>
            <a:r>
              <a:rPr kumimoji="0" lang="fr-FR" sz="2000" b="0" i="0" u="none" strike="noStrike" kern="1200" cap="none" spc="0" normalizeH="0" baseline="0" noProof="0">
                <a:ln>
                  <a:noFill/>
                </a:ln>
                <a:effectLst/>
                <a:uLnTx/>
                <a:uFillTx/>
                <a:latin typeface="Arial"/>
                <a:ea typeface="+mn-ea"/>
                <a:cs typeface="Arial"/>
              </a:rPr>
              <a:t>sur </a:t>
            </a:r>
            <a:r>
              <a:rPr kumimoji="0" lang="fr-FR" sz="2000" b="0" i="0" u="none" strike="noStrike" kern="1200" cap="none" spc="-5" normalizeH="0" baseline="0" noProof="0">
                <a:ln>
                  <a:noFill/>
                </a:ln>
                <a:effectLst/>
                <a:uLnTx/>
                <a:uFillTx/>
                <a:latin typeface="Arial"/>
                <a:ea typeface="+mn-ea"/>
                <a:cs typeface="Arial"/>
              </a:rPr>
              <a:t>un</a:t>
            </a:r>
            <a:r>
              <a:rPr kumimoji="0" lang="fr-FR" sz="2000" b="0" i="0" u="none" strike="noStrike" kern="1200" cap="none" spc="-5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maximum</a:t>
            </a:r>
            <a:r>
              <a:rPr kumimoji="0" lang="fr-FR" sz="1800" b="0" i="0" u="none" strike="noStrike" kern="1200" cap="none" spc="2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de 3</a:t>
            </a:r>
            <a:r>
              <a:rPr kumimoji="0" lang="fr-FR" sz="1800" b="0" i="0" u="none" strike="noStrike" kern="1200" cap="none" spc="10" normalizeH="0" baseline="0" noProof="0">
                <a:ln>
                  <a:noFill/>
                </a:ln>
                <a:effectLst/>
                <a:uLnTx/>
                <a:uFillTx/>
                <a:latin typeface="Arial"/>
                <a:ea typeface="+mn-ea"/>
                <a:cs typeface="Arial"/>
              </a:rPr>
              <a:t> </a:t>
            </a:r>
            <a:r>
              <a:rPr kumimoji="0" lang="fr-FR" sz="1800" b="0" i="0" u="none" strike="noStrike" kern="1200" cap="none" spc="-5" normalizeH="0" baseline="0" noProof="0">
                <a:ln>
                  <a:noFill/>
                </a:ln>
                <a:effectLst/>
                <a:uLnTx/>
                <a:uFillTx/>
                <a:latin typeface="Arial"/>
                <a:ea typeface="+mn-ea"/>
                <a:cs typeface="Arial"/>
              </a:rPr>
              <a:t>ans.</a:t>
            </a:r>
            <a:endParaRPr kumimoji="0" lang="fr-FR" sz="1800" b="0" i="0" u="none" strike="noStrike" kern="1200" cap="none" spc="0" normalizeH="0" baseline="0" noProof="0">
              <a:ln>
                <a:noFill/>
              </a:ln>
              <a:effectLst/>
              <a:uLnTx/>
              <a:uFillTx/>
              <a:latin typeface="Arial"/>
              <a:ea typeface="+mn-ea"/>
              <a:cs typeface="Arial"/>
            </a:endParaRPr>
          </a:p>
          <a:p>
            <a:pPr marL="0" lvl="2" indent="-285750">
              <a:lnSpc>
                <a:spcPct val="100000"/>
              </a:lnSpc>
              <a:spcBef>
                <a:spcPts val="0"/>
              </a:spcBef>
              <a:spcAft>
                <a:spcPts val="600"/>
              </a:spcAft>
              <a:buFontTx/>
              <a:buChar char="-"/>
            </a:pPr>
            <a:endParaRPr lang="fr-FR">
              <a:latin typeface="Helvetica 75 Bold" panose="02000803050000020004" pitchFamily="2" charset="0"/>
            </a:endParaRPr>
          </a:p>
          <a:p>
            <a:pPr lvl="1"/>
            <a:endParaRPr lang="fr-FR" b="1">
              <a:solidFill>
                <a:schemeClr val="bg2"/>
              </a:solidFill>
              <a:latin typeface="Helvetica 55 Roman" panose="02000503040000020004" pitchFamily="2" charset="0"/>
            </a:endParaRPr>
          </a:p>
        </p:txBody>
      </p:sp>
      <p:sp>
        <p:nvSpPr>
          <p:cNvPr id="6" name="Titre 5">
            <a:extLst>
              <a:ext uri="{FF2B5EF4-FFF2-40B4-BE49-F238E27FC236}">
                <a16:creationId xmlns:a16="http://schemas.microsoft.com/office/drawing/2014/main" id="{19391C50-8AA3-4589-9F7B-FAFACD4ECEA1}"/>
              </a:ext>
            </a:extLst>
          </p:cNvPr>
          <p:cNvSpPr>
            <a:spLocks noGrp="1"/>
          </p:cNvSpPr>
          <p:nvPr>
            <p:ph type="title" idx="4294967295"/>
          </p:nvPr>
        </p:nvSpPr>
        <p:spPr>
          <a:xfrm>
            <a:off x="896938" y="452438"/>
            <a:ext cx="11295062" cy="828675"/>
          </a:xfrm>
        </p:spPr>
        <p:txBody>
          <a:bodyPr/>
          <a:lstStyle/>
          <a:p>
            <a:r>
              <a:rPr lang="fr-FR" sz="2670"/>
              <a:t>Et la loi dans tout ça ?</a:t>
            </a:r>
          </a:p>
        </p:txBody>
      </p:sp>
      <p:pic>
        <p:nvPicPr>
          <p:cNvPr id="8" name="Image 7">
            <a:extLst>
              <a:ext uri="{FF2B5EF4-FFF2-40B4-BE49-F238E27FC236}">
                <a16:creationId xmlns:a16="http://schemas.microsoft.com/office/drawing/2014/main" id="{E9E6C33D-F969-4B89-8D77-8E429E96DEF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6788" r="28453"/>
          <a:stretch/>
        </p:blipFill>
        <p:spPr>
          <a:xfrm>
            <a:off x="8782051" y="1243203"/>
            <a:ext cx="3333750" cy="4870396"/>
          </a:xfrm>
          <a:prstGeom prst="rect">
            <a:avLst/>
          </a:prstGeom>
        </p:spPr>
      </p:pic>
    </p:spTree>
    <p:extLst>
      <p:ext uri="{BB962C8B-B14F-4D97-AF65-F5344CB8AC3E}">
        <p14:creationId xmlns:p14="http://schemas.microsoft.com/office/powerpoint/2010/main" val="123432401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solidFill>
                  <a:srgbClr val="FF7900"/>
                </a:solidFill>
              </a:rPr>
              <a:t>Évolution du WCAG dans le temps</a:t>
            </a:r>
            <a:br>
              <a:rPr lang="fr-FR"/>
            </a:br>
            <a:br>
              <a:rPr lang="fr-FR" sz="2400">
                <a:solidFill>
                  <a:schemeClr val="bg1">
                    <a:lumMod val="50000"/>
                  </a:schemeClr>
                </a:solidFill>
                <a:latin typeface="Helvetica 55 Roman" panose="020B0604020202020204" pitchFamily="2" charset="0"/>
              </a:rPr>
            </a:br>
            <a:endParaRPr lang="fr-FR">
              <a:solidFill>
                <a:schemeClr val="bg1">
                  <a:lumMod val="50000"/>
                </a:schemeClr>
              </a:solidFill>
              <a:latin typeface="Helvetica 55 Roman" panose="020B0604020202020204" pitchFamily="2" charset="0"/>
            </a:endParaRPr>
          </a:p>
        </p:txBody>
      </p:sp>
      <p:graphicFrame>
        <p:nvGraphicFramePr>
          <p:cNvPr id="4" name="Diagramme 7" descr="Diagramme sur l'évolution du WCAG, la sortie officielle du WCAG 1.0 arrive le 5 mai 1999, ensuite le WCAG 2.0 est officialisé le 11 décembre 2008, WCAG 2.1 sort le 5 Juin 2018 et pour finir la version à venir, le WCAG 2.2 est prévu pour fin 2022"/>
          <p:cNvGraphicFramePr/>
          <p:nvPr>
            <p:extLst>
              <p:ext uri="{D42A27DB-BD31-4B8C-83A1-F6EECF244321}">
                <p14:modId xmlns:p14="http://schemas.microsoft.com/office/powerpoint/2010/main" val="1383521470"/>
              </p:ext>
            </p:extLst>
          </p:nvPr>
        </p:nvGraphicFramePr>
        <p:xfrm>
          <a:off x="623392" y="1281405"/>
          <a:ext cx="10753195" cy="2400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ZoneTexte 7">
            <a:extLst>
              <a:ext uri="{FF2B5EF4-FFF2-40B4-BE49-F238E27FC236}">
                <a16:creationId xmlns:a16="http://schemas.microsoft.com/office/drawing/2014/main" id="{F98FAD73-C8BE-41D4-9DC3-26581F429A5C}"/>
              </a:ext>
            </a:extLst>
          </p:cNvPr>
          <p:cNvSpPr txBox="1"/>
          <p:nvPr/>
        </p:nvSpPr>
        <p:spPr>
          <a:xfrm>
            <a:off x="815413" y="3320402"/>
            <a:ext cx="1900078" cy="1384995"/>
          </a:xfrm>
          <a:prstGeom prst="rect">
            <a:avLst/>
          </a:prstGeom>
          <a:noFill/>
          <a:ln w="28575">
            <a:solidFill>
              <a:srgbClr val="00B0F0"/>
            </a:solidFill>
          </a:ln>
        </p:spPr>
        <p:txBody>
          <a:bodyPr wrap="square" rtlCol="0">
            <a:spAutoFit/>
          </a:bodyPr>
          <a:lstStyle/>
          <a:p>
            <a:pPr marL="171450" indent="-171450">
              <a:buClr>
                <a:schemeClr val="accent1"/>
              </a:buClr>
              <a:buFont typeface="Wingdings" panose="05000000000000000000" pitchFamily="2" charset="2"/>
              <a:buChar char="§"/>
            </a:pPr>
            <a:r>
              <a:rPr lang="fr-FR" sz="1200" b="1"/>
              <a:t>14 recommandations </a:t>
            </a:r>
            <a:r>
              <a:rPr lang="fr-FR" sz="1200"/>
              <a:t>divisées en </a:t>
            </a:r>
            <a:r>
              <a:rPr lang="fr-FR" sz="1200" b="1"/>
              <a:t>75 points de contrôle</a:t>
            </a:r>
            <a:r>
              <a:rPr lang="fr-FR" sz="1200"/>
              <a:t>.</a:t>
            </a:r>
          </a:p>
          <a:p>
            <a:pPr marL="171450" indent="-171450">
              <a:buClr>
                <a:schemeClr val="accent1"/>
              </a:buClr>
              <a:buFont typeface="Wingdings" panose="05000000000000000000" pitchFamily="2" charset="2"/>
              <a:buChar char="§"/>
            </a:pPr>
            <a:r>
              <a:rPr lang="fr-FR" sz="1200"/>
              <a:t>Le premier objectif est de rendre le contenu </a:t>
            </a:r>
            <a:r>
              <a:rPr lang="fr-FR" sz="1200" b="1"/>
              <a:t>navigable et compréhensible.</a:t>
            </a:r>
          </a:p>
        </p:txBody>
      </p:sp>
      <p:cxnSp>
        <p:nvCxnSpPr>
          <p:cNvPr id="10" name="Connecteur droit 9">
            <a:extLst>
              <a:ext uri="{FF2B5EF4-FFF2-40B4-BE49-F238E27FC236}">
                <a16:creationId xmlns:a16="http://schemas.microsoft.com/office/drawing/2014/main" id="{6D064F39-9A1E-4045-9F91-4F243C0A9F4A}"/>
              </a:ext>
              <a:ext uri="{C183D7F6-B498-43B3-948B-1728B52AA6E4}">
                <adec:decorative xmlns:adec="http://schemas.microsoft.com/office/drawing/2017/decorative" val="1"/>
              </a:ext>
            </a:extLst>
          </p:cNvPr>
          <p:cNvCxnSpPr>
            <a:cxnSpLocks/>
            <a:endCxn id="8" idx="0"/>
          </p:cNvCxnSpPr>
          <p:nvPr/>
        </p:nvCxnSpPr>
        <p:spPr>
          <a:xfrm>
            <a:off x="1765452" y="3113045"/>
            <a:ext cx="0" cy="2073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7C273F61-73B6-4A83-9D84-239A5BF29ECD}"/>
              </a:ext>
            </a:extLst>
          </p:cNvPr>
          <p:cNvSpPr txBox="1"/>
          <p:nvPr/>
        </p:nvSpPr>
        <p:spPr>
          <a:xfrm>
            <a:off x="3390658" y="3320402"/>
            <a:ext cx="2155778" cy="2677656"/>
          </a:xfrm>
          <a:prstGeom prst="rect">
            <a:avLst/>
          </a:prstGeom>
          <a:noFill/>
          <a:ln w="28575">
            <a:solidFill>
              <a:schemeClr val="accent3"/>
            </a:solidFill>
          </a:ln>
        </p:spPr>
        <p:txBody>
          <a:bodyPr wrap="square" rtlCol="0">
            <a:spAutoFit/>
          </a:bodyPr>
          <a:lstStyle/>
          <a:p>
            <a:pPr marL="171450" indent="-171450">
              <a:buClr>
                <a:schemeClr val="accent1"/>
              </a:buClr>
              <a:buFont typeface="Wingdings" panose="05000000000000000000" pitchFamily="2" charset="2"/>
              <a:buChar char="§"/>
            </a:pPr>
            <a:r>
              <a:rPr lang="fr-FR" sz="1200" b="1"/>
              <a:t>4 principes</a:t>
            </a:r>
            <a:r>
              <a:rPr lang="fr-FR" sz="1200"/>
              <a:t> organisés autour du « </a:t>
            </a:r>
            <a:r>
              <a:rPr lang="fr-FR" sz="1200" b="1"/>
              <a:t>POUR</a:t>
            </a:r>
            <a:r>
              <a:rPr lang="fr-FR" sz="1200"/>
              <a:t> » :</a:t>
            </a:r>
          </a:p>
          <a:p>
            <a:pPr marL="628650" lvl="1" indent="-171450">
              <a:buClr>
                <a:schemeClr val="accent1"/>
              </a:buClr>
              <a:buFont typeface="Wingdings" panose="05000000000000000000" pitchFamily="2" charset="2"/>
              <a:buChar char="Ø"/>
            </a:pPr>
            <a:r>
              <a:rPr lang="fr-FR" sz="1200" b="1" err="1"/>
              <a:t>Perceivable</a:t>
            </a:r>
            <a:endParaRPr lang="fr-FR" sz="1200" b="1"/>
          </a:p>
          <a:p>
            <a:pPr marL="628650" lvl="1" indent="-171450">
              <a:buClr>
                <a:schemeClr val="accent1"/>
              </a:buClr>
              <a:buFont typeface="Wingdings" panose="05000000000000000000" pitchFamily="2" charset="2"/>
              <a:buChar char="Ø"/>
            </a:pPr>
            <a:r>
              <a:rPr lang="fr-FR" sz="1200" b="1" err="1"/>
              <a:t>Operable</a:t>
            </a:r>
            <a:endParaRPr lang="fr-FR" sz="1200" b="1"/>
          </a:p>
          <a:p>
            <a:pPr marL="628650" lvl="1" indent="-171450">
              <a:buClr>
                <a:schemeClr val="accent1"/>
              </a:buClr>
              <a:buFont typeface="Wingdings" panose="05000000000000000000" pitchFamily="2" charset="2"/>
              <a:buChar char="Ø"/>
            </a:pPr>
            <a:r>
              <a:rPr lang="fr-FR" sz="1200" b="1" err="1"/>
              <a:t>Understandable</a:t>
            </a:r>
            <a:endParaRPr lang="fr-FR" sz="1200" b="1"/>
          </a:p>
          <a:p>
            <a:pPr marL="628650" lvl="1" indent="-171450">
              <a:buClr>
                <a:schemeClr val="accent1"/>
              </a:buClr>
              <a:buFont typeface="Wingdings" panose="05000000000000000000" pitchFamily="2" charset="2"/>
              <a:buChar char="Ø"/>
            </a:pPr>
            <a:r>
              <a:rPr lang="fr-FR" sz="1200" b="1" err="1"/>
              <a:t>Robust</a:t>
            </a:r>
            <a:endParaRPr lang="fr-FR" sz="1200" b="1"/>
          </a:p>
          <a:p>
            <a:pPr marL="171450" indent="-171450">
              <a:buClr>
                <a:schemeClr val="accent1"/>
              </a:buClr>
              <a:buFont typeface="Wingdings" panose="05000000000000000000" pitchFamily="2" charset="2"/>
              <a:buChar char="§"/>
            </a:pPr>
            <a:r>
              <a:rPr lang="fr-FR" sz="1200" b="1"/>
              <a:t>61 critères de succès </a:t>
            </a:r>
            <a:r>
              <a:rPr lang="fr-FR" sz="1200"/>
              <a:t>répartis en </a:t>
            </a:r>
            <a:r>
              <a:rPr lang="fr-FR" sz="1200" b="1"/>
              <a:t>12 recommandations</a:t>
            </a:r>
            <a:r>
              <a:rPr lang="fr-FR" sz="1200"/>
              <a:t>, dont </a:t>
            </a:r>
            <a:r>
              <a:rPr lang="fr-FR" sz="1200" b="1"/>
              <a:t>38 niveaux A et AA</a:t>
            </a:r>
            <a:r>
              <a:rPr lang="fr-FR" sz="1200"/>
              <a:t>.</a:t>
            </a:r>
          </a:p>
          <a:p>
            <a:pPr marL="171450" indent="-171450">
              <a:buClr>
                <a:schemeClr val="accent1"/>
              </a:buClr>
              <a:buFont typeface="Wingdings" panose="05000000000000000000" pitchFamily="2" charset="2"/>
              <a:buChar char="§"/>
            </a:pPr>
            <a:r>
              <a:rPr lang="fr-FR" sz="1200"/>
              <a:t>L’objectif est d’avoir des recommandations universelles </a:t>
            </a:r>
            <a:r>
              <a:rPr lang="fr-FR" sz="1200" b="1"/>
              <a:t>applicables à tout contenu numérique</a:t>
            </a:r>
            <a:r>
              <a:rPr lang="fr-FR" sz="1200"/>
              <a:t>.</a:t>
            </a:r>
          </a:p>
        </p:txBody>
      </p:sp>
      <p:cxnSp>
        <p:nvCxnSpPr>
          <p:cNvPr id="14" name="Connecteur droit 13">
            <a:extLst>
              <a:ext uri="{FF2B5EF4-FFF2-40B4-BE49-F238E27FC236}">
                <a16:creationId xmlns:a16="http://schemas.microsoft.com/office/drawing/2014/main" id="{72BD9005-0301-4EF1-BB76-C11CBE0C905C}"/>
              </a:ext>
              <a:ext uri="{C183D7F6-B498-43B3-948B-1728B52AA6E4}">
                <adec:decorative xmlns:adec="http://schemas.microsoft.com/office/drawing/2017/decorative" val="1"/>
              </a:ext>
            </a:extLst>
          </p:cNvPr>
          <p:cNvCxnSpPr>
            <a:cxnSpLocks/>
            <a:stCxn id="12" idx="0"/>
          </p:cNvCxnSpPr>
          <p:nvPr/>
        </p:nvCxnSpPr>
        <p:spPr>
          <a:xfrm flipV="1">
            <a:off x="4468547" y="3113045"/>
            <a:ext cx="11090" cy="207357"/>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FCA0889-745B-4CFB-8CCA-B864E9D890D3}"/>
              </a:ext>
            </a:extLst>
          </p:cNvPr>
          <p:cNvSpPr txBox="1"/>
          <p:nvPr/>
        </p:nvSpPr>
        <p:spPr>
          <a:xfrm>
            <a:off x="6033959" y="3404452"/>
            <a:ext cx="1992439" cy="2308324"/>
          </a:xfrm>
          <a:prstGeom prst="rect">
            <a:avLst/>
          </a:prstGeom>
          <a:noFill/>
          <a:ln w="28575">
            <a:solidFill>
              <a:schemeClr val="accent4"/>
            </a:solidFill>
          </a:ln>
        </p:spPr>
        <p:txBody>
          <a:bodyPr wrap="square" rtlCol="0">
            <a:spAutoFit/>
          </a:bodyPr>
          <a:lstStyle/>
          <a:p>
            <a:pPr marL="171450" indent="-171450">
              <a:buClr>
                <a:schemeClr val="accent1"/>
              </a:buClr>
              <a:buFont typeface="Wingdings" panose="05000000000000000000" pitchFamily="2" charset="2"/>
              <a:buChar char="§"/>
            </a:pPr>
            <a:r>
              <a:rPr lang="fr-FR" sz="1200"/>
              <a:t>Cette extension ajoute </a:t>
            </a:r>
            <a:r>
              <a:rPr lang="fr-FR" sz="1200" b="1"/>
              <a:t>12 nouveaux critères de succès</a:t>
            </a:r>
            <a:r>
              <a:rPr lang="fr-FR" sz="1200"/>
              <a:t>, </a:t>
            </a:r>
            <a:r>
              <a:rPr lang="fr-FR" sz="1200" b="1"/>
              <a:t>une recommandation </a:t>
            </a:r>
            <a:r>
              <a:rPr lang="fr-FR" sz="1200"/>
              <a:t>et </a:t>
            </a:r>
            <a:r>
              <a:rPr lang="fr-FR" sz="1200" b="1"/>
              <a:t>une évolution technique</a:t>
            </a:r>
            <a:r>
              <a:rPr lang="fr-FR" sz="1200"/>
              <a:t>.</a:t>
            </a:r>
          </a:p>
          <a:p>
            <a:pPr marL="171450" indent="-171450">
              <a:buClr>
                <a:schemeClr val="accent1"/>
              </a:buClr>
              <a:buFont typeface="Wingdings" panose="05000000000000000000" pitchFamily="2" charset="2"/>
              <a:buChar char="§"/>
            </a:pPr>
            <a:r>
              <a:rPr lang="fr-FR" sz="1200"/>
              <a:t>permettant d’améliorer l’accessibilité pour les </a:t>
            </a:r>
            <a:r>
              <a:rPr lang="fr-FR" sz="1200" b="1"/>
              <a:t>déficients cognitifs</a:t>
            </a:r>
            <a:r>
              <a:rPr lang="fr-FR" sz="1200"/>
              <a:t>, </a:t>
            </a:r>
            <a:r>
              <a:rPr lang="fr-FR" sz="1200" b="1"/>
              <a:t>les malvoyants </a:t>
            </a:r>
            <a:r>
              <a:rPr lang="fr-FR" sz="1200"/>
              <a:t>et les </a:t>
            </a:r>
            <a:r>
              <a:rPr lang="fr-FR" sz="1200" b="1"/>
              <a:t>utilisateurs d’appareils mobiles.</a:t>
            </a:r>
          </a:p>
        </p:txBody>
      </p:sp>
      <p:cxnSp>
        <p:nvCxnSpPr>
          <p:cNvPr id="20" name="Connecteur droit 19">
            <a:extLst>
              <a:ext uri="{FF2B5EF4-FFF2-40B4-BE49-F238E27FC236}">
                <a16:creationId xmlns:a16="http://schemas.microsoft.com/office/drawing/2014/main" id="{E1F7AFA1-5C1D-4350-B366-4705E2CCD2EC}"/>
              </a:ext>
              <a:ext uri="{C183D7F6-B498-43B3-948B-1728B52AA6E4}">
                <adec:decorative xmlns:adec="http://schemas.microsoft.com/office/drawing/2017/decorative" val="1"/>
              </a:ext>
            </a:extLst>
          </p:cNvPr>
          <p:cNvCxnSpPr/>
          <p:nvPr/>
        </p:nvCxnSpPr>
        <p:spPr>
          <a:xfrm flipV="1">
            <a:off x="6994540" y="3108888"/>
            <a:ext cx="0" cy="29556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ED086470-ADEF-4BCF-947C-481345795A8B}"/>
              </a:ext>
            </a:extLst>
          </p:cNvPr>
          <p:cNvSpPr txBox="1"/>
          <p:nvPr/>
        </p:nvSpPr>
        <p:spPr>
          <a:xfrm>
            <a:off x="8598752" y="3404452"/>
            <a:ext cx="2096654" cy="2677656"/>
          </a:xfrm>
          <a:prstGeom prst="rect">
            <a:avLst/>
          </a:prstGeom>
          <a:noFill/>
          <a:ln w="28575">
            <a:solidFill>
              <a:schemeClr val="accent1"/>
            </a:solidFill>
          </a:ln>
        </p:spPr>
        <p:txBody>
          <a:bodyPr wrap="square" rtlCol="0">
            <a:spAutoFit/>
          </a:bodyPr>
          <a:lstStyle/>
          <a:p>
            <a:pPr marL="171450" indent="-171450">
              <a:buClr>
                <a:schemeClr val="accent1"/>
              </a:buClr>
              <a:buFont typeface="Wingdings" panose="05000000000000000000" pitchFamily="2" charset="2"/>
              <a:buChar char="§"/>
            </a:pPr>
            <a:r>
              <a:rPr lang="fr-FR" sz="1200"/>
              <a:t>Cette nouvelle mise à jours ajoute </a:t>
            </a:r>
            <a:r>
              <a:rPr lang="fr-FR" sz="1200" b="1"/>
              <a:t>9 nouveaux critères de succès </a:t>
            </a:r>
            <a:r>
              <a:rPr lang="fr-FR" sz="1200"/>
              <a:t>pour un total de </a:t>
            </a:r>
            <a:r>
              <a:rPr lang="fr-FR" sz="1200" b="1"/>
              <a:t>87</a:t>
            </a:r>
            <a:r>
              <a:rPr lang="fr-FR" sz="1200"/>
              <a:t>, dont </a:t>
            </a:r>
            <a:r>
              <a:rPr lang="fr-FR" sz="1200" b="1"/>
              <a:t>58 critères pour les niveaux A et AA.</a:t>
            </a:r>
          </a:p>
          <a:p>
            <a:pPr marL="171450" indent="-171450">
              <a:buClr>
                <a:schemeClr val="accent1"/>
              </a:buClr>
              <a:buFont typeface="Wingdings" panose="05000000000000000000" pitchFamily="2" charset="2"/>
              <a:buChar char="§"/>
            </a:pPr>
            <a:r>
              <a:rPr lang="fr-FR" sz="1200"/>
              <a:t>À l’instar du WCAG 2.1, le WCAG 2.2 cherche à améliorer l’accessibilité pour les trois groupes : </a:t>
            </a:r>
            <a:r>
              <a:rPr lang="fr-FR" sz="1200" b="1"/>
              <a:t>déficients cognitifs</a:t>
            </a:r>
            <a:r>
              <a:rPr lang="fr-FR" sz="1200"/>
              <a:t>, </a:t>
            </a:r>
            <a:r>
              <a:rPr lang="fr-FR" sz="1200" b="1"/>
              <a:t>malvoyants</a:t>
            </a:r>
            <a:r>
              <a:rPr lang="fr-FR" sz="1200"/>
              <a:t> et </a:t>
            </a:r>
            <a:r>
              <a:rPr lang="fr-FR" sz="1200" b="1"/>
              <a:t>utilisateurs sur appareils mobiles.</a:t>
            </a:r>
          </a:p>
        </p:txBody>
      </p:sp>
      <p:cxnSp>
        <p:nvCxnSpPr>
          <p:cNvPr id="23" name="Connecteur droit 22">
            <a:extLst>
              <a:ext uri="{FF2B5EF4-FFF2-40B4-BE49-F238E27FC236}">
                <a16:creationId xmlns:a16="http://schemas.microsoft.com/office/drawing/2014/main" id="{B665A370-EA20-423B-954B-4E48FBB80557}"/>
              </a:ext>
              <a:ext uri="{C183D7F6-B498-43B3-948B-1728B52AA6E4}">
                <adec:decorative xmlns:adec="http://schemas.microsoft.com/office/drawing/2017/decorative" val="1"/>
              </a:ext>
            </a:extLst>
          </p:cNvPr>
          <p:cNvCxnSpPr/>
          <p:nvPr/>
        </p:nvCxnSpPr>
        <p:spPr>
          <a:xfrm flipV="1">
            <a:off x="9637842" y="3108888"/>
            <a:ext cx="0" cy="29556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2C30E6FA-3209-4AA7-BC4C-7CEAE48AB4F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8970" y="-810135"/>
            <a:ext cx="1819275" cy="2857500"/>
          </a:xfrm>
          <a:prstGeom prst="rect">
            <a:avLst/>
          </a:prstGeom>
        </p:spPr>
      </p:pic>
    </p:spTree>
    <p:extLst>
      <p:ext uri="{BB962C8B-B14F-4D97-AF65-F5344CB8AC3E}">
        <p14:creationId xmlns:p14="http://schemas.microsoft.com/office/powerpoint/2010/main" val="3354391380"/>
      </p:ext>
    </p:extLst>
  </p:cSld>
  <p:clrMapOvr>
    <a:masterClrMapping/>
  </p:clrMapOvr>
  <p:transition spd="med">
    <p:fade/>
  </p:transition>
</p:sld>
</file>

<file path=ppt/theme/theme1.xml><?xml version="1.0" encoding="utf-8"?>
<a:theme xmlns:a="http://schemas.openxmlformats.org/drawingml/2006/main" name="Orange Business Services 2015 - Black">
  <a:themeElements>
    <a:clrScheme name="Orange 2015 White BG">
      <a:dk1>
        <a:srgbClr val="FFFFFF"/>
      </a:dk1>
      <a:lt1>
        <a:srgbClr val="000000"/>
      </a:lt1>
      <a:dk2>
        <a:srgbClr val="595959"/>
      </a:dk2>
      <a:lt2>
        <a:srgbClr val="FF7900"/>
      </a:lt2>
      <a:accent1>
        <a:srgbClr val="4BB4E6"/>
      </a:accent1>
      <a:accent2>
        <a:srgbClr val="A885D8"/>
      </a:accent2>
      <a:accent3>
        <a:srgbClr val="50BE87"/>
      </a:accent3>
      <a:accent4>
        <a:srgbClr val="FFB4E6"/>
      </a:accent4>
      <a:accent5>
        <a:srgbClr val="FFD200"/>
      </a:accent5>
      <a:accent6>
        <a:srgbClr val="8F8F8F"/>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1_Orange Business Services 2015 White">
  <a:themeElements>
    <a:clrScheme name="Orange 2015 Black BG">
      <a:dk1>
        <a:srgbClr val="FFFFFF"/>
      </a:dk1>
      <a:lt1>
        <a:srgbClr val="000000"/>
      </a:lt1>
      <a:dk2>
        <a:srgbClr val="FF7900"/>
      </a:dk2>
      <a:lt2>
        <a:srgbClr val="595959"/>
      </a:lt2>
      <a:accent1>
        <a:srgbClr val="4BB4E6"/>
      </a:accent1>
      <a:accent2>
        <a:srgbClr val="A885D8"/>
      </a:accent2>
      <a:accent3>
        <a:srgbClr val="50BE87"/>
      </a:accent3>
      <a:accent4>
        <a:srgbClr val="FFB4E6"/>
      </a:accent4>
      <a:accent5>
        <a:srgbClr val="FFD200"/>
      </a:accent5>
      <a:accent6>
        <a:srgbClr val="8F8F8F"/>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3.xml><?xml version="1.0" encoding="utf-8"?>
<a:theme xmlns:a="http://schemas.openxmlformats.org/drawingml/2006/main" name="orange_presentationbasique">
  <a:themeElements>
    <a:clrScheme name="OAB">
      <a:dk1>
        <a:srgbClr val="000000"/>
      </a:dk1>
      <a:lt1>
        <a:srgbClr val="FFFFFF"/>
      </a:lt1>
      <a:dk2>
        <a:srgbClr val="595959"/>
      </a:dk2>
      <a:lt2>
        <a:srgbClr val="FFFFFF"/>
      </a:lt2>
      <a:accent1>
        <a:srgbClr val="FF6600"/>
      </a:accent1>
      <a:accent2>
        <a:srgbClr val="4BB4E6"/>
      </a:accent2>
      <a:accent3>
        <a:srgbClr val="9164CD"/>
      </a:accent3>
      <a:accent4>
        <a:srgbClr val="50BE87"/>
      </a:accent4>
      <a:accent5>
        <a:srgbClr val="FFB4E6"/>
      </a:accent5>
      <a:accent6>
        <a:srgbClr val="FFDC00"/>
      </a:accent6>
      <a:hlink>
        <a:srgbClr val="5F5F5F"/>
      </a:hlink>
      <a:folHlink>
        <a:srgbClr val="919191"/>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3908</Words>
  <Application>Microsoft Office PowerPoint</Application>
  <PresentationFormat>Grand écran</PresentationFormat>
  <Paragraphs>320</Paragraphs>
  <Slides>36</Slides>
  <Notes>9</Notes>
  <HiddenSlides>0</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36</vt:i4>
      </vt:variant>
    </vt:vector>
  </HeadingPairs>
  <TitlesOfParts>
    <vt:vector size="49" baseType="lpstr">
      <vt:lpstr>Amasis MT Pro</vt:lpstr>
      <vt:lpstr>Arial</vt:lpstr>
      <vt:lpstr>Calibri</vt:lpstr>
      <vt:lpstr>Comic Sans MS</vt:lpstr>
      <vt:lpstr>Helvetica 45 Light</vt:lpstr>
      <vt:lpstr>Helvetica 55 Roman</vt:lpstr>
      <vt:lpstr>Helvetica 75</vt:lpstr>
      <vt:lpstr>Helvetica 75 Bold</vt:lpstr>
      <vt:lpstr>Segoe UI</vt:lpstr>
      <vt:lpstr>Wingdings</vt:lpstr>
      <vt:lpstr>Orange Business Services 2015 - Black</vt:lpstr>
      <vt:lpstr>1_Orange Business Services 2015 White</vt:lpstr>
      <vt:lpstr>orange_presentationbasique</vt:lpstr>
      <vt:lpstr>Présentation PowerPoint</vt:lpstr>
      <vt:lpstr>Auditer, auditer encore qu’ils disaient ! Méthodo de tests d’a11y dans un monde WCAG 2.2  Par Vincent Aniort &amp; Damien Gomez</vt:lpstr>
      <vt:lpstr>Qui sommes-nous ?</vt:lpstr>
      <vt:lpstr>Sir Tim Berner-Lee </vt:lpstr>
      <vt:lpstr>Sommaire</vt:lpstr>
      <vt:lpstr>Situation en France</vt:lpstr>
      <vt:lpstr>Outils numériques</vt:lpstr>
      <vt:lpstr>Et la loi dans tout ça ?</vt:lpstr>
      <vt:lpstr>Évolution du WCAG dans le temps  </vt:lpstr>
      <vt:lpstr>Flux de validation du WCAG</vt:lpstr>
      <vt:lpstr>Méthodologie de l’audit chez Orange Outils</vt:lpstr>
      <vt:lpstr>Méthodologie de l’audit chez Orange comment ?</vt:lpstr>
      <vt:lpstr>Méthodologie de l’audit chez Orange Va11ydette</vt:lpstr>
      <vt:lpstr>Modification apporté par le WCAG 2.2</vt:lpstr>
      <vt:lpstr>Glisser déposer WCAG – 2.5.7 (Level AA)</vt:lpstr>
      <vt:lpstr>Glisser deposer - Exercices WCAG – 2.5.7 (Level AA)</vt:lpstr>
      <vt:lpstr>Glisser deposer - Exemples WCAG – 2.5.7 (Level AA)</vt:lpstr>
      <vt:lpstr>Taille de la zone interactive WCAG – 2.5.8 (Level AA)</vt:lpstr>
      <vt:lpstr>Taille de la zone interactive - exercices WCAG – 2.5.8 (Level AA)</vt:lpstr>
      <vt:lpstr>Taille de la zone interactive - exemples WCAG – 2.5.8 (Level AA)</vt:lpstr>
      <vt:lpstr>Aide persistante  WCAG – 3.2.6 (Level A)</vt:lpstr>
      <vt:lpstr>Aide persistante- exemples WCAG – 3.3.9 (Level A)</vt:lpstr>
      <vt:lpstr>Saisie Redondante WCAG – 3.3.9 (Level A)</vt:lpstr>
      <vt:lpstr>Saisie Redondante - exercices WCAG – 3.3.9 (Level A)</vt:lpstr>
      <vt:lpstr>Saisie Redondante - exemples WCAG – 3.3.9 (Level A)</vt:lpstr>
      <vt:lpstr>Visibilité du focus WCAG – 2.4.11 (Level AA)</vt:lpstr>
      <vt:lpstr>Visibilité du focus - exemples WCAG – 2.4.11 (Level AA)</vt:lpstr>
      <vt:lpstr>Visibilité du focus - exemples WCAG – 2.4.11 (Level AA)</vt:lpstr>
      <vt:lpstr>Visibilité du focus - exercices WCAG – 2.4.11 (Level AA)</vt:lpstr>
      <vt:lpstr>Focus non masqué (Minimum) WCAG – 2.4.12 (Level AA)</vt:lpstr>
      <vt:lpstr>Focus non masqué (Augmenté) WCAG – 2.4.13 (Level AAA)</vt:lpstr>
      <vt:lpstr>Focus non masqué et (Augmenté) WCAG – 2.4.13 (Level AAA) WCAG – 2.4.12 (Level AA)</vt:lpstr>
      <vt:lpstr>Authentication accessible WCAG – 3.3.7 (Level AA)</vt:lpstr>
      <vt:lpstr>Authentication accessible (pas d’exception) WCAG – 3.3.8 (Level AAA)</vt:lpstr>
      <vt:lpstr>Authentication accessible - exemples WCAG – 3.3.7 (Level AA)</vt:lpstr>
      <vt:lpstr>Conclusion</vt:lpstr>
    </vt:vector>
  </TitlesOfParts>
  <Company>Orange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Saisie Redondante</dc:title>
  <dc:creator>GOMEZ Damien OBS/DD</dc:creator>
  <cp:lastModifiedBy>ANIORT Vincent TGI/OLS</cp:lastModifiedBy>
  <cp:revision>2</cp:revision>
  <dcterms:created xsi:type="dcterms:W3CDTF">2022-09-21T11:38:20Z</dcterms:created>
  <dcterms:modified xsi:type="dcterms:W3CDTF">2022-10-10T08:51:14Z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2022-10-09T16:01:36Z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39402286-6343-49a8-8aaa-be74e22ea7c9</vt:lpwstr>
  </property>
  <property fmtid="{D5CDD505-2E9C-101B-9397-08002B2CF9AE}" pid="8" name="MSIP_Label_e6c818a6-e1a0-4a6e-a969-20d857c5dc62_ContentBits">
    <vt:lpwstr>2</vt:lpwstr>
  </property>
</Properties>
</file>